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18" r:id="rId1"/>
  </p:sldMasterIdLst>
  <p:notesMasterIdLst>
    <p:notesMasterId r:id="rId27"/>
  </p:notesMasterIdLst>
  <p:sldIdLst>
    <p:sldId id="256" r:id="rId2"/>
    <p:sldId id="267" r:id="rId3"/>
    <p:sldId id="258" r:id="rId4"/>
    <p:sldId id="259" r:id="rId5"/>
    <p:sldId id="261" r:id="rId6"/>
    <p:sldId id="268" r:id="rId7"/>
    <p:sldId id="270" r:id="rId8"/>
    <p:sldId id="257" r:id="rId9"/>
    <p:sldId id="271" r:id="rId10"/>
    <p:sldId id="260" r:id="rId11"/>
    <p:sldId id="275" r:id="rId12"/>
    <p:sldId id="262" r:id="rId13"/>
    <p:sldId id="274" r:id="rId14"/>
    <p:sldId id="263" r:id="rId15"/>
    <p:sldId id="266" r:id="rId16"/>
    <p:sldId id="276" r:id="rId17"/>
    <p:sldId id="264" r:id="rId18"/>
    <p:sldId id="277" r:id="rId19"/>
    <p:sldId id="278" r:id="rId20"/>
    <p:sldId id="265" r:id="rId21"/>
    <p:sldId id="272" r:id="rId22"/>
    <p:sldId id="283" r:id="rId23"/>
    <p:sldId id="279" r:id="rId24"/>
    <p:sldId id="280"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700"/>
    <a:srgbClr val="FF7700"/>
    <a:srgbClr val="F2F1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1" autoAdjust="0"/>
    <p:restoredTop sz="67282" autoAdjust="0"/>
  </p:normalViewPr>
  <p:slideViewPr>
    <p:cSldViewPr snapToGrid="0">
      <p:cViewPr varScale="1">
        <p:scale>
          <a:sx n="53" d="100"/>
          <a:sy n="53" d="100"/>
        </p:scale>
        <p:origin x="120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D8216-1469-4217-9B79-55698A0714DC}" type="doc">
      <dgm:prSet loTypeId="urn:microsoft.com/office/officeart/2005/8/layout/cycle6" loCatId="cycle" qsTypeId="urn:microsoft.com/office/officeart/2005/8/quickstyle/simple1" qsCatId="simple" csTypeId="urn:microsoft.com/office/officeart/2005/8/colors/colorful1" csCatId="colorful" phldr="1"/>
      <dgm:spPr/>
      <dgm:t>
        <a:bodyPr/>
        <a:lstStyle/>
        <a:p>
          <a:endParaRPr lang="en-US"/>
        </a:p>
      </dgm:t>
    </dgm:pt>
    <dgm:pt modelId="{24BBD4A3-590C-4CF3-8D40-0F48A1A31BC6}">
      <dgm:prSet phldrT="[Text]" custT="1"/>
      <dgm:spPr>
        <a:solidFill>
          <a:schemeClr val="accent1"/>
        </a:solidFill>
      </dgm:spPr>
      <dgm:t>
        <a:bodyPr/>
        <a:lstStyle/>
        <a:p>
          <a:r>
            <a:rPr lang="en-US" sz="1800" b="1" dirty="0" smtClean="0"/>
            <a:t>Universal screening</a:t>
          </a:r>
          <a:endParaRPr lang="en-US" sz="1800" b="1" dirty="0"/>
        </a:p>
      </dgm:t>
    </dgm:pt>
    <dgm:pt modelId="{8C60772E-2446-4033-89BA-5EB805440A10}" type="parTrans" cxnId="{A225ACBA-7B5E-4C74-8945-97AC426E38FB}">
      <dgm:prSet/>
      <dgm:spPr/>
      <dgm:t>
        <a:bodyPr/>
        <a:lstStyle/>
        <a:p>
          <a:endParaRPr lang="en-US"/>
        </a:p>
      </dgm:t>
    </dgm:pt>
    <dgm:pt modelId="{AF4EEA2D-8E65-484E-B46C-2BB464FFA6C3}" type="sibTrans" cxnId="{A225ACBA-7B5E-4C74-8945-97AC426E38FB}">
      <dgm:prSet/>
      <dgm:spPr>
        <a:ln w="76200">
          <a:solidFill>
            <a:schemeClr val="accent1"/>
          </a:solidFill>
        </a:ln>
      </dgm:spPr>
      <dgm:t>
        <a:bodyPr/>
        <a:lstStyle/>
        <a:p>
          <a:endParaRPr lang="en-US"/>
        </a:p>
      </dgm:t>
    </dgm:pt>
    <dgm:pt modelId="{30E29D8F-83A2-4DB5-9533-39097AC83EAB}">
      <dgm:prSet phldrT="[Text]" custT="1"/>
      <dgm:spPr/>
      <dgm:t>
        <a:bodyPr/>
        <a:lstStyle/>
        <a:p>
          <a:r>
            <a:rPr lang="en-US" sz="1800" b="1" dirty="0" smtClean="0"/>
            <a:t>Parental ACEs</a:t>
          </a:r>
          <a:endParaRPr lang="en-US" sz="1800" b="1" dirty="0"/>
        </a:p>
      </dgm:t>
    </dgm:pt>
    <dgm:pt modelId="{BB5A0B33-0235-4F60-A695-22B3BB4CB193}" type="parTrans" cxnId="{8997EB57-25EA-402B-BB97-D1073B19F7ED}">
      <dgm:prSet/>
      <dgm:spPr/>
      <dgm:t>
        <a:bodyPr/>
        <a:lstStyle/>
        <a:p>
          <a:endParaRPr lang="en-US"/>
        </a:p>
      </dgm:t>
    </dgm:pt>
    <dgm:pt modelId="{957CF621-E97F-49D7-8764-F79B21D58B2D}" type="sibTrans" cxnId="{8997EB57-25EA-402B-BB97-D1073B19F7ED}">
      <dgm:prSet/>
      <dgm:spPr>
        <a:ln w="76200">
          <a:solidFill>
            <a:schemeClr val="accent3"/>
          </a:solidFill>
        </a:ln>
      </dgm:spPr>
      <dgm:t>
        <a:bodyPr/>
        <a:lstStyle/>
        <a:p>
          <a:endParaRPr lang="en-US"/>
        </a:p>
      </dgm:t>
    </dgm:pt>
    <dgm:pt modelId="{1E044209-A5D3-4E3E-B147-FECEBA31330E}">
      <dgm:prSet phldrT="[Text]" custT="1"/>
      <dgm:spPr/>
      <dgm:t>
        <a:bodyPr/>
        <a:lstStyle/>
        <a:p>
          <a:r>
            <a:rPr lang="en-US" sz="1800" b="1" dirty="0" smtClean="0"/>
            <a:t>Safe environment</a:t>
          </a:r>
          <a:endParaRPr lang="en-US" sz="1800" b="1" dirty="0"/>
        </a:p>
      </dgm:t>
    </dgm:pt>
    <dgm:pt modelId="{B51D9EFA-B548-45FC-B18E-5C2A5D9AD712}" type="parTrans" cxnId="{C92F0EA2-2CC5-423F-BBAE-59CC1B4F4860}">
      <dgm:prSet/>
      <dgm:spPr/>
      <dgm:t>
        <a:bodyPr/>
        <a:lstStyle/>
        <a:p>
          <a:endParaRPr lang="en-US"/>
        </a:p>
      </dgm:t>
    </dgm:pt>
    <dgm:pt modelId="{E83864BD-7AC0-4377-BBB6-71F93A2820EA}" type="sibTrans" cxnId="{C92F0EA2-2CC5-423F-BBAE-59CC1B4F4860}">
      <dgm:prSet/>
      <dgm:spPr>
        <a:ln w="76200">
          <a:solidFill>
            <a:schemeClr val="accent4"/>
          </a:solidFill>
        </a:ln>
      </dgm:spPr>
      <dgm:t>
        <a:bodyPr/>
        <a:lstStyle/>
        <a:p>
          <a:endParaRPr lang="en-US"/>
        </a:p>
      </dgm:t>
    </dgm:pt>
    <dgm:pt modelId="{8439C329-159C-42A4-8B47-6E25D5A3B330}">
      <dgm:prSet phldrT="[Text]" custT="1"/>
      <dgm:spPr/>
      <dgm:t>
        <a:bodyPr/>
        <a:lstStyle/>
        <a:p>
          <a:r>
            <a:rPr lang="en-US" sz="1800" b="1" dirty="0" smtClean="0"/>
            <a:t>Assure confidentiality</a:t>
          </a:r>
          <a:endParaRPr lang="en-US" sz="1800" b="1" dirty="0"/>
        </a:p>
      </dgm:t>
    </dgm:pt>
    <dgm:pt modelId="{7BED1791-AC65-4D07-BA7C-258648F5F14F}" type="parTrans" cxnId="{7E4DF8D6-E18D-4284-A638-15FD8730EF3D}">
      <dgm:prSet/>
      <dgm:spPr/>
      <dgm:t>
        <a:bodyPr/>
        <a:lstStyle/>
        <a:p>
          <a:endParaRPr lang="en-US"/>
        </a:p>
      </dgm:t>
    </dgm:pt>
    <dgm:pt modelId="{EDCDE040-AAFF-4AFD-A96C-10DB5536ABA5}" type="sibTrans" cxnId="{7E4DF8D6-E18D-4284-A638-15FD8730EF3D}">
      <dgm:prSet/>
      <dgm:spPr>
        <a:ln w="76200">
          <a:solidFill>
            <a:schemeClr val="accent5"/>
          </a:solidFill>
        </a:ln>
      </dgm:spPr>
      <dgm:t>
        <a:bodyPr/>
        <a:lstStyle/>
        <a:p>
          <a:endParaRPr lang="en-US"/>
        </a:p>
      </dgm:t>
    </dgm:pt>
    <dgm:pt modelId="{9C20D974-49F7-4141-9AF9-B26895349B42}">
      <dgm:prSet phldrT="[Text]" custT="1"/>
      <dgm:spPr/>
      <dgm:t>
        <a:bodyPr/>
        <a:lstStyle/>
        <a:p>
          <a:r>
            <a:rPr lang="en-US" sz="1800" b="1" dirty="0" smtClean="0"/>
            <a:t>Education</a:t>
          </a:r>
          <a:endParaRPr lang="en-US" sz="1800" b="1" dirty="0"/>
        </a:p>
      </dgm:t>
    </dgm:pt>
    <dgm:pt modelId="{447BC63A-CCEB-4C30-9652-09A94531246D}" type="parTrans" cxnId="{3FDD719E-544B-4CD4-8CAD-6E8D2962E9E4}">
      <dgm:prSet/>
      <dgm:spPr/>
      <dgm:t>
        <a:bodyPr/>
        <a:lstStyle/>
        <a:p>
          <a:endParaRPr lang="en-US"/>
        </a:p>
      </dgm:t>
    </dgm:pt>
    <dgm:pt modelId="{CD3F684E-BDC1-4420-870D-B715D86C46A6}" type="sibTrans" cxnId="{3FDD719E-544B-4CD4-8CAD-6E8D2962E9E4}">
      <dgm:prSet/>
      <dgm:spPr>
        <a:ln w="76200">
          <a:solidFill>
            <a:schemeClr val="accent6"/>
          </a:solidFill>
        </a:ln>
      </dgm:spPr>
      <dgm:t>
        <a:bodyPr/>
        <a:lstStyle/>
        <a:p>
          <a:endParaRPr lang="en-US"/>
        </a:p>
      </dgm:t>
    </dgm:pt>
    <dgm:pt modelId="{B782B153-8537-4657-A8DE-9070A3BCFA56}">
      <dgm:prSet custT="1"/>
      <dgm:spPr/>
      <dgm:t>
        <a:bodyPr/>
        <a:lstStyle/>
        <a:p>
          <a:r>
            <a:rPr lang="en-US" sz="1800" b="1" dirty="0" smtClean="0"/>
            <a:t>Reassurance</a:t>
          </a:r>
          <a:endParaRPr lang="en-US" sz="1800" b="1" dirty="0"/>
        </a:p>
      </dgm:t>
    </dgm:pt>
    <dgm:pt modelId="{DEA295A0-726B-482F-A67F-BE752A630BC5}" type="parTrans" cxnId="{CE65FF26-5451-4166-B2C3-27E5D4B99383}">
      <dgm:prSet/>
      <dgm:spPr/>
      <dgm:t>
        <a:bodyPr/>
        <a:lstStyle/>
        <a:p>
          <a:endParaRPr lang="en-US"/>
        </a:p>
      </dgm:t>
    </dgm:pt>
    <dgm:pt modelId="{86F4173D-5BCE-4DE2-9FF4-E2967144E95F}" type="sibTrans" cxnId="{CE65FF26-5451-4166-B2C3-27E5D4B99383}">
      <dgm:prSet/>
      <dgm:spPr>
        <a:ln w="76200">
          <a:solidFill>
            <a:schemeClr val="accent2"/>
          </a:solidFill>
        </a:ln>
      </dgm:spPr>
      <dgm:t>
        <a:bodyPr/>
        <a:lstStyle/>
        <a:p>
          <a:endParaRPr lang="en-US"/>
        </a:p>
      </dgm:t>
    </dgm:pt>
    <dgm:pt modelId="{8EB3E9FB-566F-4A32-A502-EB85747B46D4}" type="pres">
      <dgm:prSet presAssocID="{FA8D8216-1469-4217-9B79-55698A0714DC}" presName="cycle" presStyleCnt="0">
        <dgm:presLayoutVars>
          <dgm:dir/>
          <dgm:resizeHandles val="exact"/>
        </dgm:presLayoutVars>
      </dgm:prSet>
      <dgm:spPr/>
    </dgm:pt>
    <dgm:pt modelId="{F3013BD0-4033-4FDF-A255-2828C0018626}" type="pres">
      <dgm:prSet presAssocID="{24BBD4A3-590C-4CF3-8D40-0F48A1A31BC6}" presName="node" presStyleLbl="node1" presStyleIdx="0" presStyleCnt="6" custScaleX="177406" custScaleY="78310">
        <dgm:presLayoutVars>
          <dgm:bulletEnabled val="1"/>
        </dgm:presLayoutVars>
      </dgm:prSet>
      <dgm:spPr>
        <a:prstGeom prst="roundRect">
          <a:avLst/>
        </a:prstGeom>
      </dgm:spPr>
    </dgm:pt>
    <dgm:pt modelId="{EEB32DCA-65EF-47ED-AF9D-6053587AB788}" type="pres">
      <dgm:prSet presAssocID="{24BBD4A3-590C-4CF3-8D40-0F48A1A31BC6}" presName="spNode" presStyleCnt="0"/>
      <dgm:spPr/>
    </dgm:pt>
    <dgm:pt modelId="{CCEF0AE7-D086-4807-8C29-0F3D7C368675}" type="pres">
      <dgm:prSet presAssocID="{AF4EEA2D-8E65-484E-B46C-2BB464FFA6C3}" presName="sibTrans" presStyleLbl="sibTrans1D1" presStyleIdx="0" presStyleCnt="6"/>
      <dgm:spPr/>
    </dgm:pt>
    <dgm:pt modelId="{FBE8EAC6-3D03-48FA-955E-4C63290C10DC}" type="pres">
      <dgm:prSet presAssocID="{30E29D8F-83A2-4DB5-9533-39097AC83EAB}" presName="node" presStyleLbl="node1" presStyleIdx="1" presStyleCnt="6" custScaleX="177406" custScaleY="78310">
        <dgm:presLayoutVars>
          <dgm:bulletEnabled val="1"/>
        </dgm:presLayoutVars>
      </dgm:prSet>
      <dgm:spPr>
        <a:prstGeom prst="roundRect">
          <a:avLst/>
        </a:prstGeom>
      </dgm:spPr>
      <dgm:t>
        <a:bodyPr/>
        <a:lstStyle/>
        <a:p>
          <a:endParaRPr lang="en-US"/>
        </a:p>
      </dgm:t>
    </dgm:pt>
    <dgm:pt modelId="{965468D0-0CA6-444E-91C6-5C86A86390D0}" type="pres">
      <dgm:prSet presAssocID="{30E29D8F-83A2-4DB5-9533-39097AC83EAB}" presName="spNode" presStyleCnt="0"/>
      <dgm:spPr/>
    </dgm:pt>
    <dgm:pt modelId="{D2F1F661-A662-4C2D-B55D-2ADA5BF1DF84}" type="pres">
      <dgm:prSet presAssocID="{957CF621-E97F-49D7-8764-F79B21D58B2D}" presName="sibTrans" presStyleLbl="sibTrans1D1" presStyleIdx="1" presStyleCnt="6"/>
      <dgm:spPr/>
    </dgm:pt>
    <dgm:pt modelId="{630B2994-80FB-4DC7-9F23-17717200B08E}" type="pres">
      <dgm:prSet presAssocID="{1E044209-A5D3-4E3E-B147-FECEBA31330E}" presName="node" presStyleLbl="node1" presStyleIdx="2" presStyleCnt="6" custScaleX="177406" custScaleY="78310" custRadScaleRad="99759" custRadScaleInc="3675">
        <dgm:presLayoutVars>
          <dgm:bulletEnabled val="1"/>
        </dgm:presLayoutVars>
      </dgm:prSet>
      <dgm:spPr>
        <a:prstGeom prst="roundRect">
          <a:avLst/>
        </a:prstGeom>
      </dgm:spPr>
      <dgm:t>
        <a:bodyPr/>
        <a:lstStyle/>
        <a:p>
          <a:endParaRPr lang="en-US"/>
        </a:p>
      </dgm:t>
    </dgm:pt>
    <dgm:pt modelId="{1A383922-AD0C-44CE-A666-20953555C9D0}" type="pres">
      <dgm:prSet presAssocID="{1E044209-A5D3-4E3E-B147-FECEBA31330E}" presName="spNode" presStyleCnt="0"/>
      <dgm:spPr/>
    </dgm:pt>
    <dgm:pt modelId="{E3AFE972-5A21-47E6-92BD-698B551E7EC4}" type="pres">
      <dgm:prSet presAssocID="{E83864BD-7AC0-4377-BBB6-71F93A2820EA}" presName="sibTrans" presStyleLbl="sibTrans1D1" presStyleIdx="2" presStyleCnt="6"/>
      <dgm:spPr/>
    </dgm:pt>
    <dgm:pt modelId="{1C309F2E-9410-497C-90E2-0FE0956C3F20}" type="pres">
      <dgm:prSet presAssocID="{8439C329-159C-42A4-8B47-6E25D5A3B330}" presName="node" presStyleLbl="node1" presStyleIdx="3" presStyleCnt="6" custScaleX="177406" custScaleY="78310">
        <dgm:presLayoutVars>
          <dgm:bulletEnabled val="1"/>
        </dgm:presLayoutVars>
      </dgm:prSet>
      <dgm:spPr>
        <a:prstGeom prst="roundRect">
          <a:avLst/>
        </a:prstGeom>
      </dgm:spPr>
      <dgm:t>
        <a:bodyPr/>
        <a:lstStyle/>
        <a:p>
          <a:endParaRPr lang="en-US"/>
        </a:p>
      </dgm:t>
    </dgm:pt>
    <dgm:pt modelId="{9C36610D-79F9-48EE-A8F2-1AEEA88514FE}" type="pres">
      <dgm:prSet presAssocID="{8439C329-159C-42A4-8B47-6E25D5A3B330}" presName="spNode" presStyleCnt="0"/>
      <dgm:spPr/>
    </dgm:pt>
    <dgm:pt modelId="{DA20615F-B095-45D6-9682-DF0F94FF2300}" type="pres">
      <dgm:prSet presAssocID="{EDCDE040-AAFF-4AFD-A96C-10DB5536ABA5}" presName="sibTrans" presStyleLbl="sibTrans1D1" presStyleIdx="3" presStyleCnt="6"/>
      <dgm:spPr/>
    </dgm:pt>
    <dgm:pt modelId="{F4B30366-960C-4CC4-A236-D3B5C80384B9}" type="pres">
      <dgm:prSet presAssocID="{9C20D974-49F7-4141-9AF9-B26895349B42}" presName="node" presStyleLbl="node1" presStyleIdx="4" presStyleCnt="6" custScaleX="177406" custScaleY="78310">
        <dgm:presLayoutVars>
          <dgm:bulletEnabled val="1"/>
        </dgm:presLayoutVars>
      </dgm:prSet>
      <dgm:spPr>
        <a:prstGeom prst="roundRect">
          <a:avLst/>
        </a:prstGeom>
      </dgm:spPr>
    </dgm:pt>
    <dgm:pt modelId="{58134319-839E-43D2-94CF-A6775FFFFFAB}" type="pres">
      <dgm:prSet presAssocID="{9C20D974-49F7-4141-9AF9-B26895349B42}" presName="spNode" presStyleCnt="0"/>
      <dgm:spPr/>
    </dgm:pt>
    <dgm:pt modelId="{23F18381-CCA9-4600-A0F3-3DEB6141FA5D}" type="pres">
      <dgm:prSet presAssocID="{CD3F684E-BDC1-4420-870D-B715D86C46A6}" presName="sibTrans" presStyleLbl="sibTrans1D1" presStyleIdx="4" presStyleCnt="6"/>
      <dgm:spPr/>
    </dgm:pt>
    <dgm:pt modelId="{1C09475A-89F4-40DF-B4AB-67030ADAF888}" type="pres">
      <dgm:prSet presAssocID="{B782B153-8537-4657-A8DE-9070A3BCFA56}" presName="node" presStyleLbl="node1" presStyleIdx="5" presStyleCnt="6" custScaleX="172166" custScaleY="74322">
        <dgm:presLayoutVars>
          <dgm:bulletEnabled val="1"/>
        </dgm:presLayoutVars>
      </dgm:prSet>
      <dgm:spPr/>
    </dgm:pt>
    <dgm:pt modelId="{B1935D19-F9C5-4D23-A1C8-7A42AC832501}" type="pres">
      <dgm:prSet presAssocID="{B782B153-8537-4657-A8DE-9070A3BCFA56}" presName="spNode" presStyleCnt="0"/>
      <dgm:spPr/>
    </dgm:pt>
    <dgm:pt modelId="{036BF5DF-3F05-49D4-B706-234D51EFA9DC}" type="pres">
      <dgm:prSet presAssocID="{86F4173D-5BCE-4DE2-9FF4-E2967144E95F}" presName="sibTrans" presStyleLbl="sibTrans1D1" presStyleIdx="5" presStyleCnt="6"/>
      <dgm:spPr/>
    </dgm:pt>
  </dgm:ptLst>
  <dgm:cxnLst>
    <dgm:cxn modelId="{E1076CB3-05CA-4EA6-AF60-BE65AA730F3F}" type="presOf" srcId="{30E29D8F-83A2-4DB5-9533-39097AC83EAB}" destId="{FBE8EAC6-3D03-48FA-955E-4C63290C10DC}" srcOrd="0" destOrd="0" presId="urn:microsoft.com/office/officeart/2005/8/layout/cycle6"/>
    <dgm:cxn modelId="{9A5A0262-8439-4C7A-9820-6D8DCC9DCCE6}" type="presOf" srcId="{AF4EEA2D-8E65-484E-B46C-2BB464FFA6C3}" destId="{CCEF0AE7-D086-4807-8C29-0F3D7C368675}" srcOrd="0" destOrd="0" presId="urn:microsoft.com/office/officeart/2005/8/layout/cycle6"/>
    <dgm:cxn modelId="{6FCAC150-A129-4C7C-9AB7-9E999F6A04C0}" type="presOf" srcId="{B782B153-8537-4657-A8DE-9070A3BCFA56}" destId="{1C09475A-89F4-40DF-B4AB-67030ADAF888}" srcOrd="0" destOrd="0" presId="urn:microsoft.com/office/officeart/2005/8/layout/cycle6"/>
    <dgm:cxn modelId="{FEAB35F3-DF24-4EDE-A934-589814DC284B}" type="presOf" srcId="{9C20D974-49F7-4141-9AF9-B26895349B42}" destId="{F4B30366-960C-4CC4-A236-D3B5C80384B9}" srcOrd="0" destOrd="0" presId="urn:microsoft.com/office/officeart/2005/8/layout/cycle6"/>
    <dgm:cxn modelId="{7E4DF8D6-E18D-4284-A638-15FD8730EF3D}" srcId="{FA8D8216-1469-4217-9B79-55698A0714DC}" destId="{8439C329-159C-42A4-8B47-6E25D5A3B330}" srcOrd="3" destOrd="0" parTransId="{7BED1791-AC65-4D07-BA7C-258648F5F14F}" sibTransId="{EDCDE040-AAFF-4AFD-A96C-10DB5536ABA5}"/>
    <dgm:cxn modelId="{0B20F2B2-6425-4F81-BD2D-8196E23753AD}" type="presOf" srcId="{1E044209-A5D3-4E3E-B147-FECEBA31330E}" destId="{630B2994-80FB-4DC7-9F23-17717200B08E}" srcOrd="0" destOrd="0" presId="urn:microsoft.com/office/officeart/2005/8/layout/cycle6"/>
    <dgm:cxn modelId="{3FDD719E-544B-4CD4-8CAD-6E8D2962E9E4}" srcId="{FA8D8216-1469-4217-9B79-55698A0714DC}" destId="{9C20D974-49F7-4141-9AF9-B26895349B42}" srcOrd="4" destOrd="0" parTransId="{447BC63A-CCEB-4C30-9652-09A94531246D}" sibTransId="{CD3F684E-BDC1-4420-870D-B715D86C46A6}"/>
    <dgm:cxn modelId="{3FAE738E-3628-4807-903E-D7375D65E387}" type="presOf" srcId="{FA8D8216-1469-4217-9B79-55698A0714DC}" destId="{8EB3E9FB-566F-4A32-A502-EB85747B46D4}" srcOrd="0" destOrd="0" presId="urn:microsoft.com/office/officeart/2005/8/layout/cycle6"/>
    <dgm:cxn modelId="{CE65FF26-5451-4166-B2C3-27E5D4B99383}" srcId="{FA8D8216-1469-4217-9B79-55698A0714DC}" destId="{B782B153-8537-4657-A8DE-9070A3BCFA56}" srcOrd="5" destOrd="0" parTransId="{DEA295A0-726B-482F-A67F-BE752A630BC5}" sibTransId="{86F4173D-5BCE-4DE2-9FF4-E2967144E95F}"/>
    <dgm:cxn modelId="{690BE4A2-EF5E-4B37-8F08-5B10FA232FB7}" type="presOf" srcId="{957CF621-E97F-49D7-8764-F79B21D58B2D}" destId="{D2F1F661-A662-4C2D-B55D-2ADA5BF1DF84}" srcOrd="0" destOrd="0" presId="urn:microsoft.com/office/officeart/2005/8/layout/cycle6"/>
    <dgm:cxn modelId="{B830D5E8-7D01-497B-9FBC-249331AF41B2}" type="presOf" srcId="{24BBD4A3-590C-4CF3-8D40-0F48A1A31BC6}" destId="{F3013BD0-4033-4FDF-A255-2828C0018626}" srcOrd="0" destOrd="0" presId="urn:microsoft.com/office/officeart/2005/8/layout/cycle6"/>
    <dgm:cxn modelId="{A225ACBA-7B5E-4C74-8945-97AC426E38FB}" srcId="{FA8D8216-1469-4217-9B79-55698A0714DC}" destId="{24BBD4A3-590C-4CF3-8D40-0F48A1A31BC6}" srcOrd="0" destOrd="0" parTransId="{8C60772E-2446-4033-89BA-5EB805440A10}" sibTransId="{AF4EEA2D-8E65-484E-B46C-2BB464FFA6C3}"/>
    <dgm:cxn modelId="{AF174F47-4B0F-45C8-A34C-E21E2B9FA7E7}" type="presOf" srcId="{E83864BD-7AC0-4377-BBB6-71F93A2820EA}" destId="{E3AFE972-5A21-47E6-92BD-698B551E7EC4}" srcOrd="0" destOrd="0" presId="urn:microsoft.com/office/officeart/2005/8/layout/cycle6"/>
    <dgm:cxn modelId="{1691255B-3621-4B57-A7E0-6A2DACEEFA22}" type="presOf" srcId="{86F4173D-5BCE-4DE2-9FF4-E2967144E95F}" destId="{036BF5DF-3F05-49D4-B706-234D51EFA9DC}" srcOrd="0" destOrd="0" presId="urn:microsoft.com/office/officeart/2005/8/layout/cycle6"/>
    <dgm:cxn modelId="{90BB2F3B-CCAA-4ADF-BA34-D64AF53862DA}" type="presOf" srcId="{8439C329-159C-42A4-8B47-6E25D5A3B330}" destId="{1C309F2E-9410-497C-90E2-0FE0956C3F20}" srcOrd="0" destOrd="0" presId="urn:microsoft.com/office/officeart/2005/8/layout/cycle6"/>
    <dgm:cxn modelId="{8997EB57-25EA-402B-BB97-D1073B19F7ED}" srcId="{FA8D8216-1469-4217-9B79-55698A0714DC}" destId="{30E29D8F-83A2-4DB5-9533-39097AC83EAB}" srcOrd="1" destOrd="0" parTransId="{BB5A0B33-0235-4F60-A695-22B3BB4CB193}" sibTransId="{957CF621-E97F-49D7-8764-F79B21D58B2D}"/>
    <dgm:cxn modelId="{C2E57A3D-48C2-42BD-96AB-4317C495F735}" type="presOf" srcId="{CD3F684E-BDC1-4420-870D-B715D86C46A6}" destId="{23F18381-CCA9-4600-A0F3-3DEB6141FA5D}" srcOrd="0" destOrd="0" presId="urn:microsoft.com/office/officeart/2005/8/layout/cycle6"/>
    <dgm:cxn modelId="{C92F0EA2-2CC5-423F-BBAE-59CC1B4F4860}" srcId="{FA8D8216-1469-4217-9B79-55698A0714DC}" destId="{1E044209-A5D3-4E3E-B147-FECEBA31330E}" srcOrd="2" destOrd="0" parTransId="{B51D9EFA-B548-45FC-B18E-5C2A5D9AD712}" sibTransId="{E83864BD-7AC0-4377-BBB6-71F93A2820EA}"/>
    <dgm:cxn modelId="{6410306C-8CC0-4D80-AAE4-30E9ADE1A6BE}" type="presOf" srcId="{EDCDE040-AAFF-4AFD-A96C-10DB5536ABA5}" destId="{DA20615F-B095-45D6-9682-DF0F94FF2300}" srcOrd="0" destOrd="0" presId="urn:microsoft.com/office/officeart/2005/8/layout/cycle6"/>
    <dgm:cxn modelId="{7095B9B8-A258-415B-B3F5-B9EAC28B9275}" type="presParOf" srcId="{8EB3E9FB-566F-4A32-A502-EB85747B46D4}" destId="{F3013BD0-4033-4FDF-A255-2828C0018626}" srcOrd="0" destOrd="0" presId="urn:microsoft.com/office/officeart/2005/8/layout/cycle6"/>
    <dgm:cxn modelId="{83268402-0847-4435-AE2E-6E2729E108A5}" type="presParOf" srcId="{8EB3E9FB-566F-4A32-A502-EB85747B46D4}" destId="{EEB32DCA-65EF-47ED-AF9D-6053587AB788}" srcOrd="1" destOrd="0" presId="urn:microsoft.com/office/officeart/2005/8/layout/cycle6"/>
    <dgm:cxn modelId="{B1BB51B7-CB06-4F89-B07B-CCA637190B60}" type="presParOf" srcId="{8EB3E9FB-566F-4A32-A502-EB85747B46D4}" destId="{CCEF0AE7-D086-4807-8C29-0F3D7C368675}" srcOrd="2" destOrd="0" presId="urn:microsoft.com/office/officeart/2005/8/layout/cycle6"/>
    <dgm:cxn modelId="{1321B77E-B814-4A8B-A1F8-08DF484CA0EE}" type="presParOf" srcId="{8EB3E9FB-566F-4A32-A502-EB85747B46D4}" destId="{FBE8EAC6-3D03-48FA-955E-4C63290C10DC}" srcOrd="3" destOrd="0" presId="urn:microsoft.com/office/officeart/2005/8/layout/cycle6"/>
    <dgm:cxn modelId="{77760CBC-E2A0-410E-B3FF-44A93EFF19A9}" type="presParOf" srcId="{8EB3E9FB-566F-4A32-A502-EB85747B46D4}" destId="{965468D0-0CA6-444E-91C6-5C86A86390D0}" srcOrd="4" destOrd="0" presId="urn:microsoft.com/office/officeart/2005/8/layout/cycle6"/>
    <dgm:cxn modelId="{DB2553B0-D9DD-4753-94DD-4C3EE4AA25A0}" type="presParOf" srcId="{8EB3E9FB-566F-4A32-A502-EB85747B46D4}" destId="{D2F1F661-A662-4C2D-B55D-2ADA5BF1DF84}" srcOrd="5" destOrd="0" presId="urn:microsoft.com/office/officeart/2005/8/layout/cycle6"/>
    <dgm:cxn modelId="{630A06A6-849E-46B1-8386-746D6E9E8794}" type="presParOf" srcId="{8EB3E9FB-566F-4A32-A502-EB85747B46D4}" destId="{630B2994-80FB-4DC7-9F23-17717200B08E}" srcOrd="6" destOrd="0" presId="urn:microsoft.com/office/officeart/2005/8/layout/cycle6"/>
    <dgm:cxn modelId="{57738A0E-8D7A-4446-AD47-3EFF4945994A}" type="presParOf" srcId="{8EB3E9FB-566F-4A32-A502-EB85747B46D4}" destId="{1A383922-AD0C-44CE-A666-20953555C9D0}" srcOrd="7" destOrd="0" presId="urn:microsoft.com/office/officeart/2005/8/layout/cycle6"/>
    <dgm:cxn modelId="{B68E9B4C-8184-4EAF-9744-0D3224A1BA23}" type="presParOf" srcId="{8EB3E9FB-566F-4A32-A502-EB85747B46D4}" destId="{E3AFE972-5A21-47E6-92BD-698B551E7EC4}" srcOrd="8" destOrd="0" presId="urn:microsoft.com/office/officeart/2005/8/layout/cycle6"/>
    <dgm:cxn modelId="{88441E42-3108-42D8-85B7-728E14BC3928}" type="presParOf" srcId="{8EB3E9FB-566F-4A32-A502-EB85747B46D4}" destId="{1C309F2E-9410-497C-90E2-0FE0956C3F20}" srcOrd="9" destOrd="0" presId="urn:microsoft.com/office/officeart/2005/8/layout/cycle6"/>
    <dgm:cxn modelId="{74A8F261-AA35-4861-89F7-6730B43BA7E0}" type="presParOf" srcId="{8EB3E9FB-566F-4A32-A502-EB85747B46D4}" destId="{9C36610D-79F9-48EE-A8F2-1AEEA88514FE}" srcOrd="10" destOrd="0" presId="urn:microsoft.com/office/officeart/2005/8/layout/cycle6"/>
    <dgm:cxn modelId="{864F31B2-F562-4048-9E98-8D8EC1E57CDB}" type="presParOf" srcId="{8EB3E9FB-566F-4A32-A502-EB85747B46D4}" destId="{DA20615F-B095-45D6-9682-DF0F94FF2300}" srcOrd="11" destOrd="0" presId="urn:microsoft.com/office/officeart/2005/8/layout/cycle6"/>
    <dgm:cxn modelId="{C09582A1-334D-47F8-A204-7582D800696C}" type="presParOf" srcId="{8EB3E9FB-566F-4A32-A502-EB85747B46D4}" destId="{F4B30366-960C-4CC4-A236-D3B5C80384B9}" srcOrd="12" destOrd="0" presId="urn:microsoft.com/office/officeart/2005/8/layout/cycle6"/>
    <dgm:cxn modelId="{4CDBA5D8-E167-4A72-A0E4-38243745F713}" type="presParOf" srcId="{8EB3E9FB-566F-4A32-A502-EB85747B46D4}" destId="{58134319-839E-43D2-94CF-A6775FFFFFAB}" srcOrd="13" destOrd="0" presId="urn:microsoft.com/office/officeart/2005/8/layout/cycle6"/>
    <dgm:cxn modelId="{7DA72588-F7C4-4EFD-A0B1-5D77275F77D9}" type="presParOf" srcId="{8EB3E9FB-566F-4A32-A502-EB85747B46D4}" destId="{23F18381-CCA9-4600-A0F3-3DEB6141FA5D}" srcOrd="14" destOrd="0" presId="urn:microsoft.com/office/officeart/2005/8/layout/cycle6"/>
    <dgm:cxn modelId="{F9A51793-6D51-4B12-A3C5-FBE4A4788C68}" type="presParOf" srcId="{8EB3E9FB-566F-4A32-A502-EB85747B46D4}" destId="{1C09475A-89F4-40DF-B4AB-67030ADAF888}" srcOrd="15" destOrd="0" presId="urn:microsoft.com/office/officeart/2005/8/layout/cycle6"/>
    <dgm:cxn modelId="{708F2B89-9F1A-4D38-91FA-45C2620D3909}" type="presParOf" srcId="{8EB3E9FB-566F-4A32-A502-EB85747B46D4}" destId="{B1935D19-F9C5-4D23-A1C8-7A42AC832501}" srcOrd="16" destOrd="0" presId="urn:microsoft.com/office/officeart/2005/8/layout/cycle6"/>
    <dgm:cxn modelId="{CEDFA848-A41B-4995-9DB4-6B0E0AB02381}" type="presParOf" srcId="{8EB3E9FB-566F-4A32-A502-EB85747B46D4}" destId="{036BF5DF-3F05-49D4-B706-234D51EFA9DC}" srcOrd="17" destOrd="0" presId="urn:microsoft.com/office/officeart/2005/8/layout/cycle6"/>
  </dgm:cxnLst>
  <dgm:bg/>
  <dgm:whole>
    <a:ln w="28575">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3BD0-4033-4FDF-A255-2828C0018626}">
      <dsp:nvSpPr>
        <dsp:cNvPr id="0" name=""/>
        <dsp:cNvSpPr/>
      </dsp:nvSpPr>
      <dsp:spPr>
        <a:xfrm>
          <a:off x="2349940" y="88852"/>
          <a:ext cx="2168724" cy="622252"/>
        </a:xfrm>
        <a:prstGeom prst="roundRect">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Universal screening</a:t>
          </a:r>
          <a:endParaRPr lang="en-US" sz="1800" b="1" kern="1200" dirty="0"/>
        </a:p>
      </dsp:txBody>
      <dsp:txXfrm>
        <a:off x="2380316" y="119228"/>
        <a:ext cx="2107972" cy="561500"/>
      </dsp:txXfrm>
    </dsp:sp>
    <dsp:sp modelId="{CCEF0AE7-D086-4807-8C29-0F3D7C368675}">
      <dsp:nvSpPr>
        <dsp:cNvPr id="0" name=""/>
        <dsp:cNvSpPr/>
      </dsp:nvSpPr>
      <dsp:spPr>
        <a:xfrm>
          <a:off x="1450154" y="594245"/>
          <a:ext cx="3743976" cy="3743976"/>
        </a:xfrm>
        <a:custGeom>
          <a:avLst/>
          <a:gdLst/>
          <a:ahLst/>
          <a:cxnLst/>
          <a:rect l="0" t="0" r="0" b="0"/>
          <a:pathLst>
            <a:path>
              <a:moveTo>
                <a:pt x="2528914" y="119051"/>
              </a:moveTo>
              <a:arcTo wR="1871988" hR="1871988" stAng="17432632" swAng="1134737"/>
            </a:path>
          </a:pathLst>
        </a:custGeom>
        <a:noFill/>
        <a:ln w="76200" cap="flat" cmpd="sng" algn="ctr">
          <a:solidFill>
            <a:schemeClr val="accent1"/>
          </a:solidFill>
          <a:prstDash val="solid"/>
        </a:ln>
        <a:effectLst/>
      </dsp:spPr>
      <dsp:style>
        <a:lnRef idx="1">
          <a:scrgbClr r="0" g="0" b="0"/>
        </a:lnRef>
        <a:fillRef idx="0">
          <a:scrgbClr r="0" g="0" b="0"/>
        </a:fillRef>
        <a:effectRef idx="0">
          <a:scrgbClr r="0" g="0" b="0"/>
        </a:effectRef>
        <a:fontRef idx="minor"/>
      </dsp:style>
    </dsp:sp>
    <dsp:sp modelId="{FBE8EAC6-3D03-48FA-955E-4C63290C10DC}">
      <dsp:nvSpPr>
        <dsp:cNvPr id="0" name=""/>
        <dsp:cNvSpPr/>
      </dsp:nvSpPr>
      <dsp:spPr>
        <a:xfrm>
          <a:off x="3971129" y="1024846"/>
          <a:ext cx="2168724" cy="622252"/>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Parental ACEs</a:t>
          </a:r>
          <a:endParaRPr lang="en-US" sz="1800" b="1" kern="1200" dirty="0"/>
        </a:p>
      </dsp:txBody>
      <dsp:txXfrm>
        <a:off x="4001505" y="1055222"/>
        <a:ext cx="2107972" cy="561500"/>
      </dsp:txXfrm>
    </dsp:sp>
    <dsp:sp modelId="{D2F1F661-A662-4C2D-B55D-2ADA5BF1DF84}">
      <dsp:nvSpPr>
        <dsp:cNvPr id="0" name=""/>
        <dsp:cNvSpPr/>
      </dsp:nvSpPr>
      <dsp:spPr>
        <a:xfrm>
          <a:off x="1559965" y="393305"/>
          <a:ext cx="3743976" cy="3743976"/>
        </a:xfrm>
        <a:custGeom>
          <a:avLst/>
          <a:gdLst/>
          <a:ahLst/>
          <a:cxnLst/>
          <a:rect l="0" t="0" r="0" b="0"/>
          <a:pathLst>
            <a:path>
              <a:moveTo>
                <a:pt x="3643103" y="1265777"/>
              </a:moveTo>
              <a:arcTo wR="1871988" hR="1871988" stAng="20466309" swAng="2329370"/>
            </a:path>
          </a:pathLst>
        </a:custGeom>
        <a:noFill/>
        <a:ln w="76200" cap="flat" cmpd="sng" algn="ctr">
          <a:solidFill>
            <a:schemeClr val="accent3"/>
          </a:solidFill>
          <a:prstDash val="solid"/>
        </a:ln>
        <a:effectLst/>
      </dsp:spPr>
      <dsp:style>
        <a:lnRef idx="1">
          <a:scrgbClr r="0" g="0" b="0"/>
        </a:lnRef>
        <a:fillRef idx="0">
          <a:scrgbClr r="0" g="0" b="0"/>
        </a:fillRef>
        <a:effectRef idx="0">
          <a:scrgbClr r="0" g="0" b="0"/>
        </a:effectRef>
        <a:fontRef idx="minor"/>
      </dsp:style>
    </dsp:sp>
    <dsp:sp modelId="{630B2994-80FB-4DC7-9F23-17717200B08E}">
      <dsp:nvSpPr>
        <dsp:cNvPr id="0" name=""/>
        <dsp:cNvSpPr/>
      </dsp:nvSpPr>
      <dsp:spPr>
        <a:xfrm>
          <a:off x="3955111" y="2915247"/>
          <a:ext cx="2168724" cy="622252"/>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Safe environment</a:t>
          </a:r>
          <a:endParaRPr lang="en-US" sz="1800" b="1" kern="1200" dirty="0"/>
        </a:p>
      </dsp:txBody>
      <dsp:txXfrm>
        <a:off x="3985487" y="2945623"/>
        <a:ext cx="2107972" cy="561500"/>
      </dsp:txXfrm>
    </dsp:sp>
    <dsp:sp modelId="{E3AFE972-5A21-47E6-92BD-698B551E7EC4}">
      <dsp:nvSpPr>
        <dsp:cNvPr id="0" name=""/>
        <dsp:cNvSpPr/>
      </dsp:nvSpPr>
      <dsp:spPr>
        <a:xfrm>
          <a:off x="1447684" y="208644"/>
          <a:ext cx="3743976" cy="3743976"/>
        </a:xfrm>
        <a:custGeom>
          <a:avLst/>
          <a:gdLst/>
          <a:ahLst/>
          <a:cxnLst/>
          <a:rect l="0" t="0" r="0" b="0"/>
          <a:pathLst>
            <a:path>
              <a:moveTo>
                <a:pt x="3042882" y="3332585"/>
              </a:moveTo>
              <a:arcTo wR="1871988" hR="1871988" stAng="3076947" swAng="1075623"/>
            </a:path>
          </a:pathLst>
        </a:custGeom>
        <a:noFill/>
        <a:ln w="76200" cap="flat" cmpd="sng" algn="ctr">
          <a:solidFill>
            <a:schemeClr val="accent4"/>
          </a:solidFill>
          <a:prstDash val="solid"/>
        </a:ln>
        <a:effectLst/>
      </dsp:spPr>
      <dsp:style>
        <a:lnRef idx="1">
          <a:scrgbClr r="0" g="0" b="0"/>
        </a:lnRef>
        <a:fillRef idx="0">
          <a:scrgbClr r="0" g="0" b="0"/>
        </a:fillRef>
        <a:effectRef idx="0">
          <a:scrgbClr r="0" g="0" b="0"/>
        </a:effectRef>
        <a:fontRef idx="minor"/>
      </dsp:style>
    </dsp:sp>
    <dsp:sp modelId="{1C309F2E-9410-497C-90E2-0FE0956C3F20}">
      <dsp:nvSpPr>
        <dsp:cNvPr id="0" name=""/>
        <dsp:cNvSpPr/>
      </dsp:nvSpPr>
      <dsp:spPr>
        <a:xfrm>
          <a:off x="2349940" y="3832828"/>
          <a:ext cx="2168724" cy="62225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Assure confidentiality</a:t>
          </a:r>
          <a:endParaRPr lang="en-US" sz="1800" b="1" kern="1200" dirty="0"/>
        </a:p>
      </dsp:txBody>
      <dsp:txXfrm>
        <a:off x="2380316" y="3863204"/>
        <a:ext cx="2107972" cy="561500"/>
      </dsp:txXfrm>
    </dsp:sp>
    <dsp:sp modelId="{DA20615F-B095-45D6-9682-DF0F94FF2300}">
      <dsp:nvSpPr>
        <dsp:cNvPr id="0" name=""/>
        <dsp:cNvSpPr/>
      </dsp:nvSpPr>
      <dsp:spPr>
        <a:xfrm>
          <a:off x="1674474" y="205711"/>
          <a:ext cx="3743976" cy="3743976"/>
        </a:xfrm>
        <a:custGeom>
          <a:avLst/>
          <a:gdLst/>
          <a:ahLst/>
          <a:cxnLst/>
          <a:rect l="0" t="0" r="0" b="0"/>
          <a:pathLst>
            <a:path>
              <a:moveTo>
                <a:pt x="1215061" y="3624924"/>
              </a:moveTo>
              <a:arcTo wR="1871988" hR="1871988" stAng="6632632" swAng="1134737"/>
            </a:path>
          </a:pathLst>
        </a:custGeom>
        <a:noFill/>
        <a:ln w="76200" cap="flat" cmpd="sng" algn="ctr">
          <a:solidFill>
            <a:schemeClr val="accent5"/>
          </a:solidFill>
          <a:prstDash val="solid"/>
        </a:ln>
        <a:effectLst/>
      </dsp:spPr>
      <dsp:style>
        <a:lnRef idx="1">
          <a:scrgbClr r="0" g="0" b="0"/>
        </a:lnRef>
        <a:fillRef idx="0">
          <a:scrgbClr r="0" g="0" b="0"/>
        </a:fillRef>
        <a:effectRef idx="0">
          <a:scrgbClr r="0" g="0" b="0"/>
        </a:effectRef>
        <a:fontRef idx="minor"/>
      </dsp:style>
    </dsp:sp>
    <dsp:sp modelId="{F4B30366-960C-4CC4-A236-D3B5C80384B9}">
      <dsp:nvSpPr>
        <dsp:cNvPr id="0" name=""/>
        <dsp:cNvSpPr/>
      </dsp:nvSpPr>
      <dsp:spPr>
        <a:xfrm>
          <a:off x="728750" y="2896834"/>
          <a:ext cx="2168724" cy="622252"/>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Education</a:t>
          </a:r>
          <a:endParaRPr lang="en-US" sz="1800" b="1" kern="1200" dirty="0"/>
        </a:p>
      </dsp:txBody>
      <dsp:txXfrm>
        <a:off x="759126" y="2927210"/>
        <a:ext cx="2107972" cy="561500"/>
      </dsp:txXfrm>
    </dsp:sp>
    <dsp:sp modelId="{23F18381-CCA9-4600-A0F3-3DEB6141FA5D}">
      <dsp:nvSpPr>
        <dsp:cNvPr id="0" name=""/>
        <dsp:cNvSpPr/>
      </dsp:nvSpPr>
      <dsp:spPr>
        <a:xfrm>
          <a:off x="1562314" y="399978"/>
          <a:ext cx="3743976" cy="3743976"/>
        </a:xfrm>
        <a:custGeom>
          <a:avLst/>
          <a:gdLst/>
          <a:ahLst/>
          <a:cxnLst/>
          <a:rect l="0" t="0" r="0" b="0"/>
          <a:pathLst>
            <a:path>
              <a:moveTo>
                <a:pt x="103185" y="2484911"/>
              </a:moveTo>
              <a:arcTo wR="1871988" hR="1871988" stAng="9653270" swAng="2324376"/>
            </a:path>
          </a:pathLst>
        </a:custGeom>
        <a:noFill/>
        <a:ln w="76200" cap="flat" cmpd="sng" algn="ctr">
          <a:solidFill>
            <a:schemeClr val="accent6"/>
          </a:solidFill>
          <a:prstDash val="solid"/>
        </a:ln>
        <a:effectLst/>
      </dsp:spPr>
      <dsp:style>
        <a:lnRef idx="1">
          <a:scrgbClr r="0" g="0" b="0"/>
        </a:lnRef>
        <a:fillRef idx="0">
          <a:scrgbClr r="0" g="0" b="0"/>
        </a:fillRef>
        <a:effectRef idx="0">
          <a:scrgbClr r="0" g="0" b="0"/>
        </a:effectRef>
        <a:fontRef idx="minor"/>
      </dsp:style>
    </dsp:sp>
    <dsp:sp modelId="{1C09475A-89F4-40DF-B4AB-67030ADAF888}">
      <dsp:nvSpPr>
        <dsp:cNvPr id="0" name=""/>
        <dsp:cNvSpPr/>
      </dsp:nvSpPr>
      <dsp:spPr>
        <a:xfrm>
          <a:off x="760779" y="1040690"/>
          <a:ext cx="2104667" cy="59056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Reassurance</a:t>
          </a:r>
          <a:endParaRPr lang="en-US" sz="1800" b="1" kern="1200" dirty="0"/>
        </a:p>
      </dsp:txBody>
      <dsp:txXfrm>
        <a:off x="789608" y="1069519"/>
        <a:ext cx="2047009" cy="532905"/>
      </dsp:txXfrm>
    </dsp:sp>
    <dsp:sp modelId="{036BF5DF-3F05-49D4-B706-234D51EFA9DC}">
      <dsp:nvSpPr>
        <dsp:cNvPr id="0" name=""/>
        <dsp:cNvSpPr/>
      </dsp:nvSpPr>
      <dsp:spPr>
        <a:xfrm>
          <a:off x="1659371" y="599774"/>
          <a:ext cx="3743976" cy="3743976"/>
        </a:xfrm>
        <a:custGeom>
          <a:avLst/>
          <a:gdLst/>
          <a:ahLst/>
          <a:cxnLst/>
          <a:rect l="0" t="0" r="0" b="0"/>
          <a:pathLst>
            <a:path>
              <a:moveTo>
                <a:pt x="670232" y="436675"/>
              </a:moveTo>
              <a:arcTo wR="1871988" hR="1871988" stAng="13803677" swAng="1192645"/>
            </a:path>
          </a:pathLst>
        </a:custGeom>
        <a:noFill/>
        <a:ln w="76200" cap="flat" cmpd="sng" algn="ctr">
          <a:solidFill>
            <a:schemeClr val="accent2"/>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FF9E5-22F0-431C-9770-ECEABD53B621}" type="datetimeFigureOut">
              <a:rPr lang="en-US" smtClean="0"/>
              <a:t>10/26/2015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571725-F906-433E-AFF6-CB58B6FD9F76}" type="slidenum">
              <a:rPr lang="en-US" smtClean="0"/>
              <a:t>‹#›</a:t>
            </a:fld>
            <a:endParaRPr lang="en-US"/>
          </a:p>
        </p:txBody>
      </p:sp>
    </p:spTree>
    <p:extLst>
      <p:ext uri="{BB962C8B-B14F-4D97-AF65-F5344CB8AC3E}">
        <p14:creationId xmlns:p14="http://schemas.microsoft.com/office/powerpoint/2010/main" val="395554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anyone know</a:t>
            </a:r>
            <a:r>
              <a:rPr lang="en-US" baseline="0" dirty="0" smtClean="0"/>
              <a:t> what this is referring to?</a:t>
            </a: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1</a:t>
            </a:fld>
            <a:endParaRPr lang="en-US"/>
          </a:p>
        </p:txBody>
      </p:sp>
    </p:spTree>
    <p:extLst>
      <p:ext uri="{BB962C8B-B14F-4D97-AF65-F5344CB8AC3E}">
        <p14:creationId xmlns:p14="http://schemas.microsoft.com/office/powerpoint/2010/main" val="1021346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Just as the stress of ambulation helps promote bone and muscle growth, a child needs to experience some emotional stress to develop healthy coping mechanisms and problem-solving skills.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Positive stress helps</a:t>
            </a:r>
            <a:r>
              <a:rPr lang="en-US" sz="1200" kern="1200" baseline="0" dirty="0" smtClean="0">
                <a:solidFill>
                  <a:schemeClr val="tx1"/>
                </a:solidFill>
                <a:effectLst/>
                <a:latin typeface="+mn-lt"/>
                <a:ea typeface="+mn-ea"/>
                <a:cs typeface="+mn-cs"/>
              </a:rPr>
              <a:t> develop healthy coping mechanisms and problem-solving skills</a:t>
            </a:r>
            <a:r>
              <a:rPr lang="en-US" sz="1200" kern="1200" dirty="0" smtClean="0">
                <a:solidFill>
                  <a:schemeClr val="tx1"/>
                </a:solidFill>
                <a:effectLst/>
                <a:latin typeface="+mn-lt"/>
                <a:ea typeface="+mn-ea"/>
                <a:cs typeface="+mn-cs"/>
              </a:rPr>
              <a:t> (e.g.</a:t>
            </a:r>
            <a:r>
              <a:rPr lang="en-US" sz="1200" kern="1200" baseline="0" dirty="0" smtClean="0">
                <a:solidFill>
                  <a:schemeClr val="tx1"/>
                </a:solidFill>
                <a:effectLst/>
                <a:latin typeface="+mn-lt"/>
                <a:ea typeface="+mn-ea"/>
                <a:cs typeface="+mn-cs"/>
              </a:rPr>
              <a:t> meeting new people, dealing with frustration)</a:t>
            </a: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Tolerable stress, which, while not helpful, will cause no permanent damage (potentially</a:t>
            </a:r>
            <a:r>
              <a:rPr lang="en-US" sz="1200" kern="1200" baseline="0" dirty="0" smtClean="0">
                <a:solidFill>
                  <a:schemeClr val="tx1"/>
                </a:solidFill>
                <a:effectLst/>
                <a:latin typeface="+mn-lt"/>
                <a:ea typeface="+mn-ea"/>
                <a:cs typeface="+mn-cs"/>
              </a:rPr>
              <a:t> negative, buffered by a supportive adult; e.g. loss of a loved one, traumatic accident)</a:t>
            </a: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Toxic stress is sufficient to overcome the child’s undeveloped coping mechanisms and lead to long-term impairment and illness</a:t>
            </a:r>
          </a:p>
        </p:txBody>
      </p:sp>
      <p:sp>
        <p:nvSpPr>
          <p:cNvPr id="4" name="Slide Number Placeholder 3"/>
          <p:cNvSpPr>
            <a:spLocks noGrp="1"/>
          </p:cNvSpPr>
          <p:nvPr>
            <p:ph type="sldNum" sz="quarter" idx="10"/>
          </p:nvPr>
        </p:nvSpPr>
        <p:spPr/>
        <p:txBody>
          <a:bodyPr/>
          <a:lstStyle/>
          <a:p>
            <a:fld id="{72571725-F906-433E-AFF6-CB58B6FD9F76}" type="slidenum">
              <a:rPr lang="en-US" smtClean="0"/>
              <a:t>10</a:t>
            </a:fld>
            <a:endParaRPr lang="en-US"/>
          </a:p>
        </p:txBody>
      </p:sp>
    </p:spTree>
    <p:extLst>
      <p:ext uri="{BB962C8B-B14F-4D97-AF65-F5344CB8AC3E}">
        <p14:creationId xmlns:p14="http://schemas.microsoft.com/office/powerpoint/2010/main" val="2617054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Significant maternal stress during pregnancy and poor maternal care during infancy both affect the developing stress system in young animals and alter </a:t>
            </a:r>
            <a:r>
              <a:rPr lang="en-US" dirty="0" smtClean="0"/>
              <a:t>genes</a:t>
            </a:r>
            <a:r>
              <a:rPr lang="en-US" baseline="0" dirty="0" smtClean="0"/>
              <a:t> (epigenetics) </a:t>
            </a:r>
            <a:r>
              <a:rPr lang="en-US" dirty="0" smtClean="0"/>
              <a:t>that </a:t>
            </a:r>
            <a:r>
              <a:rPr lang="en-US" dirty="0" smtClean="0"/>
              <a:t>are involved in brain development.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Stress</a:t>
            </a:r>
            <a:r>
              <a:rPr lang="en-US" sz="1200" kern="1200" baseline="0" dirty="0" smtClean="0">
                <a:solidFill>
                  <a:schemeClr val="tx1"/>
                </a:solidFill>
                <a:effectLst/>
                <a:latin typeface="+mn-lt"/>
                <a:ea typeface="+mn-ea"/>
                <a:cs typeface="+mn-cs"/>
              </a:rPr>
              <a:t> response (HPA axis and sympathetic nervous system) affects the developing brain. </a:t>
            </a:r>
            <a:r>
              <a:rPr lang="en-US" dirty="0" smtClean="0"/>
              <a:t>In the extreme, such as in cases of severe, chronic abuse, especially during early, sensitive periods of brain development</a:t>
            </a:r>
            <a:r>
              <a:rPr lang="en-US" b="1" dirty="0" smtClean="0"/>
              <a:t>, the regions of the brain involved in fear, anxiety, and impulsive responses (amygdala)</a:t>
            </a:r>
            <a:r>
              <a:rPr lang="en-US" b="1" baseline="0" dirty="0" smtClean="0"/>
              <a:t> </a:t>
            </a:r>
            <a:r>
              <a:rPr lang="en-US" b="1" dirty="0" smtClean="0"/>
              <a:t>may overproduce neural connections while those regions dedicated to reasoning, planning, and behavioral control (prefrontal cortex) may produce fewer neural connections</a:t>
            </a:r>
            <a:r>
              <a:rPr lang="en-US" dirty="0" smtClean="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Extreme exposure to toxic stress can change the stress system so that it </a:t>
            </a:r>
            <a:r>
              <a:rPr lang="en-US" b="1" dirty="0" smtClean="0"/>
              <a:t>responds at lower thresholds </a:t>
            </a:r>
            <a:r>
              <a:rPr lang="en-US" dirty="0" smtClean="0"/>
              <a:t>to events that might not be stressful to others, and, therefore, </a:t>
            </a:r>
            <a:r>
              <a:rPr lang="en-US" b="1" dirty="0" smtClean="0"/>
              <a:t>the stress response system (HPA and sympathetic nervous system) activates more frequently and for longer periods </a:t>
            </a:r>
            <a:r>
              <a:rPr lang="en-US" dirty="0" smtClean="0"/>
              <a:t>than is necessary, like revving a car engine for hours every day. This wear and tear increases the risk of stress-related physical and mental illness later in life (</a:t>
            </a:r>
            <a:r>
              <a:rPr lang="en-US" b="1" dirty="0" smtClean="0"/>
              <a:t>risky</a:t>
            </a:r>
            <a:r>
              <a:rPr lang="en-US" b="1" baseline="0" dirty="0" smtClean="0"/>
              <a:t> behaviors, </a:t>
            </a:r>
            <a:r>
              <a:rPr lang="en-US" b="1" dirty="0" smtClean="0"/>
              <a:t>pro-inflammatory state</a:t>
            </a:r>
            <a:r>
              <a:rPr lang="en-US" dirty="0" smtClean="0"/>
              <a:t>).</a:t>
            </a:r>
          </a:p>
        </p:txBody>
      </p:sp>
      <p:sp>
        <p:nvSpPr>
          <p:cNvPr id="4" name="Slide Number Placeholder 3"/>
          <p:cNvSpPr>
            <a:spLocks noGrp="1"/>
          </p:cNvSpPr>
          <p:nvPr>
            <p:ph type="sldNum" sz="quarter" idx="10"/>
          </p:nvPr>
        </p:nvSpPr>
        <p:spPr/>
        <p:txBody>
          <a:bodyPr/>
          <a:lstStyle/>
          <a:p>
            <a:fld id="{72571725-F906-433E-AFF6-CB58B6FD9F76}" type="slidenum">
              <a:rPr lang="en-US" smtClean="0"/>
              <a:t>11</a:t>
            </a:fld>
            <a:endParaRPr lang="en-US"/>
          </a:p>
        </p:txBody>
      </p:sp>
    </p:spTree>
    <p:extLst>
      <p:ext uri="{BB962C8B-B14F-4D97-AF65-F5344CB8AC3E}">
        <p14:creationId xmlns:p14="http://schemas.microsoft.com/office/powerpoint/2010/main" val="341186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Adverse </a:t>
            </a:r>
            <a:r>
              <a:rPr lang="en-US" sz="1200" kern="1200" dirty="0" smtClean="0">
                <a:solidFill>
                  <a:schemeClr val="tx1"/>
                </a:solidFill>
                <a:effectLst/>
                <a:latin typeface="+mn-lt"/>
                <a:ea typeface="+mn-ea"/>
                <a:cs typeface="+mn-cs"/>
              </a:rPr>
              <a:t>experiences and other trauma in childhood, however, do not dictate the future of the child. Children survive and even thrive despite the trauma in their lives. For these children, </a:t>
            </a:r>
            <a:r>
              <a:rPr lang="en-US" sz="1200" b="1" kern="1200" dirty="0" smtClean="0">
                <a:solidFill>
                  <a:schemeClr val="tx1"/>
                </a:solidFill>
                <a:effectLst/>
                <a:latin typeface="+mn-lt"/>
                <a:ea typeface="+mn-ea"/>
                <a:cs typeface="+mn-cs"/>
              </a:rPr>
              <a:t>adverse experiences are counterbalanced with protective factors</a:t>
            </a:r>
            <a:r>
              <a:rPr lang="en-US" sz="1200" kern="1200" dirty="0" smtClean="0">
                <a:solidFill>
                  <a:schemeClr val="tx1"/>
                </a:solidFill>
                <a:effectLst/>
                <a:latin typeface="+mn-lt"/>
                <a:ea typeface="+mn-ea"/>
                <a:cs typeface="+mn-cs"/>
              </a:rPr>
              <a:t>. Adverse events and protective factors experienced together have the potential to foster </a:t>
            </a:r>
            <a:r>
              <a:rPr lang="en-US" sz="1200" b="1" kern="1200" dirty="0" smtClean="0">
                <a:solidFill>
                  <a:schemeClr val="tx1"/>
                </a:solidFill>
                <a:effectLst/>
                <a:latin typeface="+mn-lt"/>
                <a:ea typeface="+mn-ea"/>
                <a:cs typeface="+mn-cs"/>
              </a:rPr>
              <a:t>resilience (ability to overcome serious hardship).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1" kern="1200" dirty="0" smtClean="0">
                <a:solidFill>
                  <a:schemeClr val="tx1"/>
                </a:solidFill>
                <a:effectLst/>
                <a:latin typeface="+mn-lt"/>
                <a:ea typeface="+mn-ea"/>
                <a:cs typeface="+mn-cs"/>
              </a:rPr>
              <a:t>The single most common factor for children who develop resilience is at least one stable and committed relationship with a supportive parent, caregiver, or other adult. These relationships provide the personalized responsiveness, scaffolding, and protection that buffer children from developmental disruption. They also build key capacities—such as the ability to plan, monitor, and regulate behavior—that enable children to respond adaptively to adversity and thrive. This combination of supportive relationships, adaptive skill-building, and positive experiences is the foundation of resilience.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Research has shown that the presence of a sensitive and responsive caregiver can prevent elevations in cortisol among toddlers, even in children who tend to be temperamentally fearful or anxious.</a:t>
            </a:r>
            <a:endParaRPr lang="en-US" sz="1200" b="1"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t>Other protective factors include</a:t>
            </a:r>
            <a:r>
              <a:rPr lang="en-US" baseline="0" dirty="0" smtClean="0"/>
              <a:t> </a:t>
            </a:r>
            <a:r>
              <a:rPr lang="en-US" sz="1200" b="0" i="0" kern="1200" dirty="0" smtClean="0">
                <a:solidFill>
                  <a:schemeClr val="tx1"/>
                </a:solidFill>
                <a:effectLst/>
                <a:latin typeface="+mn-lt"/>
                <a:ea typeface="+mn-ea"/>
                <a:cs typeface="+mn-cs"/>
              </a:rPr>
              <a:t>building a sense of self-efficacy and perceived control,</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providing opportunities to strengthen adaptive skills and self-regulatory capacities; and</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mobilizing sources of faith, hope, and cultural traditions.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vidence-based, effective clinical treatments for intervening with children who have experienced trauma and adversity include Trauma-Focused Cognitive-Behavioral Therapy and Parent-Child Interactive Therapy. Each of these programs </a:t>
            </a:r>
            <a:r>
              <a:rPr lang="en-US" sz="1200" b="1" kern="1200" dirty="0" smtClean="0">
                <a:solidFill>
                  <a:schemeClr val="tx1"/>
                </a:solidFill>
                <a:effectLst/>
                <a:latin typeface="+mn-lt"/>
                <a:ea typeface="+mn-ea"/>
                <a:cs typeface="+mn-cs"/>
              </a:rPr>
              <a:t>includes attention to parenting ability and works on establishing behaviors that promote resilience in the child and parent. Proactive initiatives like home visitation programs for high-risk families</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have incredible promise for the prevention or mitigation of parent- and environment-mediated ACEs specifically because they are focused on critical periods in human development—prenatal through the first 2 to 3 years of life</a:t>
            </a:r>
          </a:p>
        </p:txBody>
      </p:sp>
      <p:sp>
        <p:nvSpPr>
          <p:cNvPr id="4" name="Slide Number Placeholder 3"/>
          <p:cNvSpPr>
            <a:spLocks noGrp="1"/>
          </p:cNvSpPr>
          <p:nvPr>
            <p:ph type="sldNum" sz="quarter" idx="10"/>
          </p:nvPr>
        </p:nvSpPr>
        <p:spPr/>
        <p:txBody>
          <a:bodyPr/>
          <a:lstStyle/>
          <a:p>
            <a:fld id="{72571725-F906-433E-AFF6-CB58B6FD9F76}" type="slidenum">
              <a:rPr lang="en-US" smtClean="0"/>
              <a:t>12</a:t>
            </a:fld>
            <a:endParaRPr lang="en-US"/>
          </a:p>
        </p:txBody>
      </p:sp>
    </p:spTree>
    <p:extLst>
      <p:ext uri="{BB962C8B-B14F-4D97-AF65-F5344CB8AC3E}">
        <p14:creationId xmlns:p14="http://schemas.microsoft.com/office/powerpoint/2010/main" val="4229131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a:t>
            </a:r>
          </a:p>
          <a:p>
            <a:pPr marL="171450" indent="-171450">
              <a:buFontTx/>
              <a:buChar char="-"/>
            </a:pPr>
            <a:r>
              <a:rPr lang="en-US" dirty="0" smtClean="0"/>
              <a:t>What ACEs</a:t>
            </a:r>
            <a:r>
              <a:rPr lang="en-US" baseline="0" dirty="0" smtClean="0"/>
              <a:t> are</a:t>
            </a:r>
          </a:p>
          <a:p>
            <a:pPr marL="171450" indent="-171450">
              <a:buFontTx/>
              <a:buChar char="-"/>
            </a:pPr>
            <a:r>
              <a:rPr lang="en-US" baseline="0" dirty="0" smtClean="0"/>
              <a:t>Importance in regards to adult health</a:t>
            </a:r>
          </a:p>
          <a:p>
            <a:pPr marL="171450" indent="-171450">
              <a:buFontTx/>
              <a:buChar char="-"/>
            </a:pPr>
            <a:r>
              <a:rPr lang="en-US" baseline="0" dirty="0" smtClean="0"/>
              <a:t>Proposed mechanism of exposure to toxic stress having maladaptive long term consequences</a:t>
            </a:r>
          </a:p>
          <a:p>
            <a:pPr marL="171450" indent="-171450">
              <a:buFontTx/>
              <a:buChar char="-"/>
            </a:pPr>
            <a:r>
              <a:rPr lang="en-US" baseline="0" dirty="0" smtClean="0"/>
              <a:t>Counterbalance of developing resilience, which is built upon a stable, committed relationship with an adult</a:t>
            </a:r>
          </a:p>
          <a:p>
            <a:pPr marL="171450" indent="-171450">
              <a:buFontTx/>
              <a:buChar char="-"/>
            </a:pPr>
            <a:r>
              <a:rPr lang="en-US" baseline="0" dirty="0" smtClean="0"/>
              <a:t>Importance of intervening early to prevent negative effects of toxic stress</a:t>
            </a: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13</a:t>
            </a:fld>
            <a:endParaRPr lang="en-US"/>
          </a:p>
        </p:txBody>
      </p:sp>
    </p:spTree>
    <p:extLst>
      <p:ext uri="{BB962C8B-B14F-4D97-AF65-F5344CB8AC3E}">
        <p14:creationId xmlns:p14="http://schemas.microsoft.com/office/powerpoint/2010/main" val="548205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Routine</a:t>
            </a:r>
            <a:r>
              <a:rPr lang="en-US" baseline="0" dirty="0" smtClean="0"/>
              <a:t> – American Association of Pediatrics recommends universal screening (resources to aid PCPs in developing a system that works for their office and patient population)</a:t>
            </a:r>
          </a:p>
          <a:p>
            <a:r>
              <a:rPr lang="en-US" baseline="0" dirty="0" smtClean="0"/>
              <a:t>Targeted – Based on risk factors and complaints</a:t>
            </a:r>
          </a:p>
          <a:p>
            <a:r>
              <a:rPr lang="en-US" baseline="0" dirty="0" smtClean="0"/>
              <a:t>A</a:t>
            </a:r>
            <a:r>
              <a:rPr lang="en-US" sz="1200" b="0" kern="1200" dirty="0" smtClean="0">
                <a:solidFill>
                  <a:schemeClr val="tx1"/>
                </a:solidFill>
                <a:effectLst/>
                <a:latin typeface="+mn-lt"/>
                <a:ea typeface="+mn-ea"/>
                <a:cs typeface="+mn-cs"/>
              </a:rPr>
              <a:t>dults who have experienced ACEs in their early years can exhibit reduced parenting capacity or maladaptive responses to their children. Research has shown that the children of parents with high ACE</a:t>
            </a:r>
            <a:r>
              <a:rPr lang="en-US" sz="1200" b="0" kern="1200" baseline="0" dirty="0" smtClean="0">
                <a:solidFill>
                  <a:schemeClr val="tx1"/>
                </a:solidFill>
                <a:effectLst/>
                <a:latin typeface="+mn-lt"/>
                <a:ea typeface="+mn-ea"/>
                <a:cs typeface="+mn-cs"/>
              </a:rPr>
              <a:t> scores are at higher risk for experiencing childhood adversity in a dose-dependent fashion. Intergenerational transmission of adversity (epigenetics, responses to children, what they expose their children to or do to their children.)</a:t>
            </a:r>
            <a:endParaRPr lang="en-US" sz="1200" b="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kern="1200" dirty="0" smtClean="0">
                <a:solidFill>
                  <a:schemeClr val="tx1"/>
                </a:solidFill>
                <a:effectLst/>
                <a:latin typeface="+mn-lt"/>
                <a:ea typeface="+mn-ea"/>
                <a:cs typeface="+mn-cs"/>
              </a:rPr>
              <a:t>Four-month</a:t>
            </a:r>
            <a:r>
              <a:rPr lang="en-US" sz="1200" b="0" kern="1200" baseline="0" dirty="0" smtClean="0">
                <a:solidFill>
                  <a:schemeClr val="tx1"/>
                </a:solidFill>
                <a:effectLst/>
                <a:latin typeface="+mn-lt"/>
                <a:ea typeface="+mn-ea"/>
                <a:cs typeface="+mn-cs"/>
              </a:rPr>
              <a:t> exam after initial stress of having a new child but still early in the child’s development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When a child presents with developmental or behavioral issues</a:t>
            </a:r>
            <a:r>
              <a:rPr lang="en-US" sz="1200" kern="1200" baseline="0" dirty="0" smtClean="0">
                <a:solidFill>
                  <a:schemeClr val="tx1"/>
                </a:solidFill>
                <a:effectLst/>
                <a:latin typeface="+mn-lt"/>
                <a:ea typeface="+mn-ea"/>
                <a:cs typeface="+mn-cs"/>
              </a:rPr>
              <a:t> possibly attributable to trauma, such as sleep or eating disturbance, toileting issues, functional abdominal pain, tension headaches, anxiety/fears, trouble self-regulating emotions or verbally expressing feelings, irritable/aggressive behavior</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It is important to note that ACEs have both short- and long-term effects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571725-F906-433E-AFF6-CB58B6FD9F76}" type="slidenum">
              <a:rPr lang="en-US" smtClean="0"/>
              <a:t>14</a:t>
            </a:fld>
            <a:endParaRPr lang="en-US"/>
          </a:p>
        </p:txBody>
      </p:sp>
    </p:spTree>
    <p:extLst>
      <p:ext uri="{BB962C8B-B14F-4D97-AF65-F5344CB8AC3E}">
        <p14:creationId xmlns:p14="http://schemas.microsoft.com/office/powerpoint/2010/main" val="281255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Identifying children at risk for or who have already had ACEs can be challenging.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Both</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Inappropriate</a:t>
            </a:r>
            <a:r>
              <a:rPr lang="en-US" baseline="0" dirty="0" smtClean="0"/>
              <a:t>: provider or parent may believe addressing ACEs/trauma is the purview of another person (e.g. social worker, faith leader) or private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Discomfort: either may not feel comfortable discussing them out loud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Provider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Effect on relationship: worry about how the parent will receive such questioning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Personal trauma: personal ACEs leading to discomfort discussing those of others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Time: discussing sensitive issues is time-consuming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Inadequate interventions: limitations to provider’s knowledge, access to proven interventions. If it’s not something you can do something about, you’re less likely to address it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Parent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Shame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Fear about judgment: how providers will treat them</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Fear of consequences: child abuse and neglect are reportable, drug abuse could result in CFS involvement</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15</a:t>
            </a:fld>
            <a:endParaRPr lang="en-US"/>
          </a:p>
        </p:txBody>
      </p:sp>
    </p:spTree>
    <p:extLst>
      <p:ext uri="{BB962C8B-B14F-4D97-AF65-F5344CB8AC3E}">
        <p14:creationId xmlns:p14="http://schemas.microsoft.com/office/powerpoint/2010/main" val="2772257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Universal screening:</a:t>
            </a:r>
            <a:r>
              <a:rPr lang="en-US" baseline="0" dirty="0" smtClean="0"/>
              <a:t> I ask everyone this</a:t>
            </a:r>
            <a:endParaRPr lang="en-US" dirty="0" smtClean="0"/>
          </a:p>
          <a:p>
            <a:pPr marL="171450" indent="-171450">
              <a:buFontTx/>
              <a:buChar char="-"/>
            </a:pPr>
            <a:r>
              <a:rPr lang="en-US" baseline="0" dirty="0" smtClean="0"/>
              <a:t>Open the conversation by addressing parental ACEs</a:t>
            </a:r>
          </a:p>
          <a:p>
            <a:pPr marL="171450" indent="-171450">
              <a:buFontTx/>
              <a:buChar char="-"/>
            </a:pPr>
            <a:r>
              <a:rPr lang="en-US" dirty="0" smtClean="0"/>
              <a:t>Create</a:t>
            </a:r>
            <a:r>
              <a:rPr lang="en-US" baseline="0" dirty="0" smtClean="0"/>
              <a:t> a safe environment (La Casa </a:t>
            </a:r>
            <a:r>
              <a:rPr lang="en-US" baseline="0" dirty="0" err="1" smtClean="0"/>
              <a:t>Ujima</a:t>
            </a:r>
            <a:r>
              <a:rPr lang="en-US" baseline="0" dirty="0" smtClean="0"/>
              <a:t>) </a:t>
            </a:r>
            <a:r>
              <a:rPr lang="en-US" dirty="0" smtClean="0"/>
              <a:t>“I’m not here</a:t>
            </a:r>
            <a:r>
              <a:rPr lang="en-US" baseline="0" dirty="0" smtClean="0"/>
              <a:t> to judge you. I’m here to help you. Please tell me the truth”</a:t>
            </a:r>
          </a:p>
          <a:p>
            <a:pPr marL="171450" indent="-171450">
              <a:buFontTx/>
              <a:buChar char="-"/>
            </a:pPr>
            <a:r>
              <a:rPr lang="en-US" baseline="0" dirty="0" smtClean="0"/>
              <a:t>As with all sensitive topics, assure confidentiality (within acceptable boundaries of danger to self or others, mandatory reporting of suspected child abuse or neglect)</a:t>
            </a:r>
          </a:p>
          <a:p>
            <a:pPr marL="171450" indent="-171450">
              <a:buFontTx/>
              <a:buChar char="-"/>
            </a:pPr>
            <a:r>
              <a:rPr lang="en-US" baseline="0" dirty="0" smtClean="0"/>
              <a:t>Educate parents on the effects of ACEs on health during childhood and adulthood to explain why it is relevant to the doctor’s office</a:t>
            </a:r>
          </a:p>
          <a:p>
            <a:pPr marL="171450" indent="-171450">
              <a:buFontTx/>
              <a:buChar char="-"/>
            </a:pPr>
            <a:r>
              <a:rPr lang="en-US" baseline="0" dirty="0" smtClean="0"/>
              <a:t>Reassure and normalize – ACEs are common and early interventions may improve outcomes</a:t>
            </a:r>
          </a:p>
          <a:p>
            <a:pPr marL="171450" indent="-171450">
              <a:buFontTx/>
              <a:buChar char="-"/>
            </a:pPr>
            <a:r>
              <a:rPr lang="en-US" baseline="0" dirty="0" smtClean="0"/>
              <a:t>Parent and provider work together for the sake of the child’s current and future wellbeing.</a:t>
            </a:r>
          </a:p>
        </p:txBody>
      </p:sp>
      <p:sp>
        <p:nvSpPr>
          <p:cNvPr id="4" name="Slide Number Placeholder 3"/>
          <p:cNvSpPr>
            <a:spLocks noGrp="1"/>
          </p:cNvSpPr>
          <p:nvPr>
            <p:ph type="sldNum" sz="quarter" idx="10"/>
          </p:nvPr>
        </p:nvSpPr>
        <p:spPr/>
        <p:txBody>
          <a:bodyPr/>
          <a:lstStyle/>
          <a:p>
            <a:fld id="{72571725-F906-433E-AFF6-CB58B6FD9F76}" type="slidenum">
              <a:rPr lang="en-US" smtClean="0"/>
              <a:t>16</a:t>
            </a:fld>
            <a:endParaRPr lang="en-US"/>
          </a:p>
        </p:txBody>
      </p:sp>
    </p:spTree>
    <p:extLst>
      <p:ext uri="{BB962C8B-B14F-4D97-AF65-F5344CB8AC3E}">
        <p14:creationId xmlns:p14="http://schemas.microsoft.com/office/powerpoint/2010/main" val="2056610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Determining parental ACEs</a:t>
            </a:r>
            <a:r>
              <a:rPr lang="en-US" baseline="0" dirty="0" smtClean="0"/>
              <a:t> and resilience score, from the ACEs too high website. </a:t>
            </a:r>
          </a:p>
          <a:p>
            <a:pPr marL="171450" indent="-171450">
              <a:buFontTx/>
              <a:buChar char="-"/>
            </a:pPr>
            <a:r>
              <a:rPr lang="en-US" baseline="0" dirty="0" smtClean="0"/>
              <a:t>Standardized (but not validated) form that parents could fill out about themselves. </a:t>
            </a:r>
          </a:p>
          <a:p>
            <a:pPr marL="171450" indent="-171450">
              <a:buFontTx/>
              <a:buChar char="-"/>
            </a:pPr>
            <a:r>
              <a:rPr lang="en-US" baseline="0" dirty="0" smtClean="0"/>
              <a:t>This could be done during a prenatal visit or an early well child checkup. </a:t>
            </a:r>
          </a:p>
          <a:p>
            <a:pPr marL="171450" indent="-171450">
              <a:buFontTx/>
              <a:buChar char="-"/>
            </a:pPr>
            <a:r>
              <a:rPr lang="en-US" baseline="0" dirty="0" smtClean="0"/>
              <a:t>Rather than coming off as a judgment of parenting skills, it opens the conversation about experiences that may influence them as parents. </a:t>
            </a:r>
          </a:p>
          <a:p>
            <a:pPr marL="171450" indent="-171450">
              <a:buFontTx/>
              <a:buChar char="-"/>
            </a:pPr>
            <a:r>
              <a:rPr lang="en-US" baseline="0" dirty="0" smtClean="0"/>
              <a:t>Identify adversities and protective factors in the parent.</a:t>
            </a: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17</a:t>
            </a:fld>
            <a:endParaRPr lang="en-US"/>
          </a:p>
        </p:txBody>
      </p:sp>
    </p:spTree>
    <p:extLst>
      <p:ext uri="{BB962C8B-B14F-4D97-AF65-F5344CB8AC3E}">
        <p14:creationId xmlns:p14="http://schemas.microsoft.com/office/powerpoint/2010/main" val="21466209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Or you can address the child’s experiences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Center for Youth Wellness is a patient-centered pediatric</a:t>
            </a:r>
            <a:r>
              <a:rPr lang="en-US" baseline="0" dirty="0" smtClean="0"/>
              <a:t> home with integrated services for children in the underserved neighborhood of Bayview in San Francisco. It was founded by </a:t>
            </a:r>
            <a:r>
              <a:rPr lang="en-US" baseline="0" dirty="0" err="1" smtClean="0"/>
              <a:t>Dr</a:t>
            </a:r>
            <a:r>
              <a:rPr lang="en-US" baseline="0" dirty="0" smtClean="0"/>
              <a:t> Nadine Burke Harris, who has become a spokesperson for addressing ACEs during childhood.</a:t>
            </a:r>
            <a:endParaRPr lang="en-US"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Given at every initial visit, 9-month WCC, 24-month WCC, and yearly from ages 3-19. There is a children’s form (3-12, parent completes) and a teen form for both the parent and the teen.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The first section is assessing the original 10 ACEs and the second section is additional 7-9 (depending on age) early life stressors identified by experts and community stakeholders as relevant to the children/youth served in community clinics. Each section is scored separately.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Symptomatology (as previously mentioned, </a:t>
            </a:r>
            <a:r>
              <a:rPr lang="en-US" sz="1200" kern="1200" dirty="0" smtClean="0">
                <a:solidFill>
                  <a:schemeClr val="tx1"/>
                </a:solidFill>
                <a:effectLst/>
                <a:latin typeface="+mn-lt"/>
                <a:ea typeface="+mn-ea"/>
                <a:cs typeface="+mn-cs"/>
              </a:rPr>
              <a:t>developmental or behavioral issues</a:t>
            </a:r>
            <a:r>
              <a:rPr lang="en-US" sz="1200" kern="1200" baseline="0" dirty="0" smtClean="0">
                <a:solidFill>
                  <a:schemeClr val="tx1"/>
                </a:solidFill>
                <a:effectLst/>
                <a:latin typeface="+mn-lt"/>
                <a:ea typeface="+mn-ea"/>
                <a:cs typeface="+mn-cs"/>
              </a:rPr>
              <a:t> possibly attributable to trauma): </a:t>
            </a:r>
            <a:r>
              <a:rPr lang="en-US" sz="1200" b="0" i="0" u="none" strike="noStrike" kern="1200" baseline="0" dirty="0" smtClean="0">
                <a:solidFill>
                  <a:schemeClr val="tx1"/>
                </a:solidFill>
                <a:effectLst/>
                <a:latin typeface="+mn-lt"/>
                <a:ea typeface="+mn-ea"/>
                <a:cs typeface="+mn-cs"/>
              </a:rPr>
              <a:t>s</a:t>
            </a:r>
            <a:r>
              <a:rPr lang="en-US" sz="1200" b="0" i="0" u="none" strike="noStrike" kern="1200" baseline="0" dirty="0" smtClean="0">
                <a:solidFill>
                  <a:schemeClr val="tx1"/>
                </a:solidFill>
                <a:latin typeface="+mn-lt"/>
                <a:ea typeface="+mn-ea"/>
                <a:cs typeface="+mn-cs"/>
              </a:rPr>
              <a:t>leep disturbance, developmental regression, high risk behavior in adolescents, weight gain or loss, school failure or absenteeism, unexplained somatic complaints (such as HA or abdominal pain), failure to thrive, aggression, depression, enuresis, encopresis, poor impulse control, anxiety, constipation, frequent crying, interpersonal conflict, hair loss, restricted affect or numbing, poor control of chronic disease (such as asthma or diabetes)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kern="1200" baseline="0" dirty="0" smtClean="0">
                <a:solidFill>
                  <a:schemeClr val="tx1"/>
                </a:solidFill>
                <a:effectLst/>
                <a:latin typeface="+mn-lt"/>
                <a:ea typeface="+mn-ea"/>
                <a:cs typeface="+mn-cs"/>
              </a:rPr>
              <a:t>Treatment (besides identifying children who ought to receive close follow-up, interventions that promote resilience): home visits, education, psychotherapy, wellness nursing, psychiatry, biofeedback, referrals)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kern="1200" baseline="0" dirty="0" smtClean="0">
                <a:solidFill>
                  <a:schemeClr val="tx1"/>
                </a:solidFill>
                <a:effectLst/>
                <a:latin typeface="+mn-lt"/>
                <a:ea typeface="+mn-ea"/>
                <a:cs typeface="+mn-cs"/>
              </a:rPr>
              <a:t>Their survey in English and Spanish and a user’s guide that includes sample scripts is available online</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571725-F906-433E-AFF6-CB58B6FD9F76}" type="slidenum">
              <a:rPr lang="en-US" smtClean="0"/>
              <a:t>18</a:t>
            </a:fld>
            <a:endParaRPr lang="en-US"/>
          </a:p>
        </p:txBody>
      </p:sp>
    </p:spTree>
    <p:extLst>
      <p:ext uri="{BB962C8B-B14F-4D97-AF65-F5344CB8AC3E}">
        <p14:creationId xmlns:p14="http://schemas.microsoft.com/office/powerpoint/2010/main" val="2797201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kern="1200" baseline="0" dirty="0" smtClean="0">
                <a:solidFill>
                  <a:schemeClr val="tx1"/>
                </a:solidFill>
                <a:latin typeface="+mn-lt"/>
                <a:ea typeface="+mn-ea"/>
                <a:cs typeface="+mn-cs"/>
              </a:rPr>
              <a:t>It is important to say that you are screening all families for exposure to trauma. This helps reduce stigma and establishes it as a normal part of practice.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kern="1200" baseline="0" dirty="0" smtClean="0">
                <a:solidFill>
                  <a:schemeClr val="tx1"/>
                </a:solidFill>
                <a:latin typeface="+mn-lt"/>
                <a:ea typeface="+mn-ea"/>
                <a:cs typeface="+mn-cs"/>
              </a:rPr>
              <a:t>Information about toxic stressors can be solicited in a nonthreatening but trauma-informed manner. </a:t>
            </a: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19</a:t>
            </a:fld>
            <a:endParaRPr lang="en-US"/>
          </a:p>
        </p:txBody>
      </p:sp>
    </p:spTree>
    <p:extLst>
      <p:ext uri="{BB962C8B-B14F-4D97-AF65-F5344CB8AC3E}">
        <p14:creationId xmlns:p14="http://schemas.microsoft.com/office/powerpoint/2010/main" val="700062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2</a:t>
            </a:fld>
            <a:endParaRPr lang="en-US"/>
          </a:p>
        </p:txBody>
      </p:sp>
    </p:spTree>
    <p:extLst>
      <p:ext uri="{BB962C8B-B14F-4D97-AF65-F5344CB8AC3E}">
        <p14:creationId xmlns:p14="http://schemas.microsoft.com/office/powerpoint/2010/main" val="461516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American Association of Pediatrics Trauma Toolbox for Primary Care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Trauma-informed</a:t>
            </a:r>
            <a:r>
              <a:rPr lang="en-US" baseline="0" dirty="0" smtClean="0"/>
              <a:t> anticipatory guidance that the PCP can give families in response to a child’s symptoms following exposure to traumatic stress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Bring out the best – help with challenging behavior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things aren’t perfect – explaining ACEs, child stress, resilience</a:t>
            </a:r>
            <a:endParaRPr lang="en-US" dirty="0" smtClean="0"/>
          </a:p>
        </p:txBody>
      </p:sp>
      <p:sp>
        <p:nvSpPr>
          <p:cNvPr id="4" name="Slide Number Placeholder 3"/>
          <p:cNvSpPr>
            <a:spLocks noGrp="1"/>
          </p:cNvSpPr>
          <p:nvPr>
            <p:ph type="sldNum" sz="quarter" idx="10"/>
          </p:nvPr>
        </p:nvSpPr>
        <p:spPr/>
        <p:txBody>
          <a:bodyPr/>
          <a:lstStyle/>
          <a:p>
            <a:fld id="{72571725-F906-433E-AFF6-CB58B6FD9F76}" type="slidenum">
              <a:rPr lang="en-US" smtClean="0"/>
              <a:t>20</a:t>
            </a:fld>
            <a:endParaRPr lang="en-US"/>
          </a:p>
        </p:txBody>
      </p:sp>
    </p:spTree>
    <p:extLst>
      <p:ext uri="{BB962C8B-B14F-4D97-AF65-F5344CB8AC3E}">
        <p14:creationId xmlns:p14="http://schemas.microsoft.com/office/powerpoint/2010/main" val="1983892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First Five: free services for expecting parents and children 0-5yo, including home visits, parenting and child development classes, parent-child playgroups, mental health evaluations, services for at-risk children, family homeless shelters, child literacy programs. Bilingual services available. First 5 centers in Antioch, Bay Point, Concord, Brentwood, West County.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Home visits: Hello Baby preg-2yo </a:t>
            </a:r>
            <a:r>
              <a:rPr lang="en-US" baseline="0" dirty="0" err="1" smtClean="0"/>
              <a:t>Eng</a:t>
            </a:r>
            <a:r>
              <a:rPr lang="en-US" baseline="0" dirty="0" smtClean="0"/>
              <a:t>/</a:t>
            </a:r>
            <a:r>
              <a:rPr lang="en-US" baseline="0" dirty="0" err="1" smtClean="0"/>
              <a:t>Esp</a:t>
            </a:r>
            <a:r>
              <a:rPr lang="en-US" baseline="0" dirty="0" smtClean="0"/>
              <a:t> First 5, Welcome Home Baby preg-4mo </a:t>
            </a:r>
            <a:r>
              <a:rPr lang="en-US" baseline="0" dirty="0" err="1" smtClean="0"/>
              <a:t>Eng</a:t>
            </a:r>
            <a:r>
              <a:rPr lang="en-US" baseline="0" dirty="0" smtClean="0"/>
              <a:t>/</a:t>
            </a:r>
            <a:r>
              <a:rPr lang="en-US" baseline="0" dirty="0" err="1" smtClean="0"/>
              <a:t>Esp</a:t>
            </a:r>
            <a:r>
              <a:rPr lang="en-US" baseline="0" dirty="0" smtClean="0"/>
              <a:t> First 5, PHN referral for </a:t>
            </a:r>
            <a:r>
              <a:rPr lang="en-US" dirty="0" smtClean="0"/>
              <a:t>developmental services, neglect, school advocacy, exposure to substance</a:t>
            </a:r>
            <a:r>
              <a:rPr lang="en-US" baseline="0" dirty="0" smtClean="0"/>
              <a:t> abuse, mental health, home evaluation; through the Child Abuse Prevention Council (in particular for families that don’t qualify for county classes and can’t make it to group classes)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Child Abuse Prevention Council – Nurturing Parenting curriculum is designed to build nurturing parenting skills that break the intergenerational cycle of child maltreatment and dysfunction </a:t>
            </a:r>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211 Database, Surviving Parenthood, Parenting Guide (resources for parents throughout the county, including health services, childcare, crisis services)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Contra Costa Crisis Center – 24-hour crisis lines, grief counseling, homeless services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C.O.P.E. – Counseling options and parent education, free (</a:t>
            </a:r>
            <a:r>
              <a:rPr lang="en-US" baseline="0" dirty="0" err="1" smtClean="0"/>
              <a:t>esp</a:t>
            </a:r>
            <a:r>
              <a:rPr lang="en-US" baseline="0" dirty="0" smtClean="0"/>
              <a:t> First 5) or low-cost parenting classes, Triple P Positive Parenting Program (</a:t>
            </a:r>
            <a:r>
              <a:rPr lang="en-US" sz="1200" b="1" i="0" kern="1200" dirty="0" smtClean="0">
                <a:solidFill>
                  <a:schemeClr val="tx1"/>
                </a:solidFill>
                <a:effectLst/>
                <a:latin typeface="+mn-lt"/>
                <a:ea typeface="+mn-ea"/>
                <a:cs typeface="+mn-cs"/>
              </a:rPr>
              <a:t>prevent and treat behavioral, emotional and developmental problems</a:t>
            </a:r>
            <a:r>
              <a:rPr lang="en-US" sz="1200" b="0" i="0" kern="1200" dirty="0" smtClean="0">
                <a:solidFill>
                  <a:schemeClr val="tx1"/>
                </a:solidFill>
                <a:effectLst/>
                <a:latin typeface="+mn-lt"/>
                <a:ea typeface="+mn-ea"/>
                <a:cs typeface="+mn-cs"/>
              </a:rPr>
              <a:t> in children by enhancing the knowledge, skills, and confidence of parents. All of this is done through a strength-based and self-reflective approach that builds upon existing parenting strengths) with special classes</a:t>
            </a:r>
            <a:r>
              <a:rPr lang="en-US" sz="1200" b="0" i="0" kern="1200" baseline="0" dirty="0" smtClean="0">
                <a:solidFill>
                  <a:schemeClr val="tx1"/>
                </a:solidFill>
                <a:effectLst/>
                <a:latin typeface="+mn-lt"/>
                <a:ea typeface="+mn-ea"/>
                <a:cs typeface="+mn-cs"/>
              </a:rPr>
              <a:t> for special needs, overweight/obese, fathers, etc.</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STAND For Families Free of Violence (domestic violence and child abuse): crisis line, emergency shelter for women and children, support groups, counseling, parenting classes (in particular, targeting men ages 16-24), practical information for those being abused</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smtClean="0"/>
              <a:t>Mental </a:t>
            </a:r>
            <a:r>
              <a:rPr lang="en-US" baseline="0" dirty="0" smtClean="0"/>
              <a:t>health referral/access line </a:t>
            </a:r>
            <a:r>
              <a:rPr lang="en-US" baseline="0" smtClean="0"/>
              <a:t>for therapy</a:t>
            </a:r>
            <a:endParaRPr lang="en-US" baseline="0" dirty="0" smtClean="0"/>
          </a:p>
        </p:txBody>
      </p:sp>
      <p:sp>
        <p:nvSpPr>
          <p:cNvPr id="4" name="Slide Number Placeholder 3"/>
          <p:cNvSpPr>
            <a:spLocks noGrp="1"/>
          </p:cNvSpPr>
          <p:nvPr>
            <p:ph type="sldNum" sz="quarter" idx="10"/>
          </p:nvPr>
        </p:nvSpPr>
        <p:spPr/>
        <p:txBody>
          <a:bodyPr/>
          <a:lstStyle/>
          <a:p>
            <a:fld id="{72571725-F906-433E-AFF6-CB58B6FD9F76}" type="slidenum">
              <a:rPr lang="en-US" smtClean="0"/>
              <a:t>23</a:t>
            </a:fld>
            <a:endParaRPr lang="en-US"/>
          </a:p>
        </p:txBody>
      </p:sp>
    </p:spTree>
    <p:extLst>
      <p:ext uri="{BB962C8B-B14F-4D97-AF65-F5344CB8AC3E}">
        <p14:creationId xmlns:p14="http://schemas.microsoft.com/office/powerpoint/2010/main" val="2949206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(besides for the sake of your children’s health)</a:t>
            </a:r>
          </a:p>
          <a:p>
            <a:pPr marL="171450" indent="-171450">
              <a:buFontTx/>
              <a:buChar char="-"/>
            </a:pPr>
            <a:r>
              <a:rPr lang="en-US" dirty="0" smtClean="0"/>
              <a:t>Couldn’t find anything</a:t>
            </a:r>
            <a:r>
              <a:rPr lang="en-US" baseline="0" dirty="0" smtClean="0"/>
              <a:t> currently being done!</a:t>
            </a:r>
            <a:endParaRPr lang="en-US" dirty="0" smtClean="0"/>
          </a:p>
          <a:p>
            <a:pPr marL="171450" indent="-171450">
              <a:buFontTx/>
              <a:buChar char="-"/>
            </a:pPr>
            <a:r>
              <a:rPr lang="en-US" dirty="0" smtClean="0"/>
              <a:t>So much of the medical history is an evaluation of health risk factors,</a:t>
            </a:r>
            <a:r>
              <a:rPr lang="en-US" baseline="0" dirty="0" smtClean="0"/>
              <a:t> which we now know includes adverse childhood experiences</a:t>
            </a:r>
          </a:p>
          <a:p>
            <a:pPr marL="171450" indent="-171450">
              <a:buFontTx/>
              <a:buChar char="-"/>
            </a:pPr>
            <a:r>
              <a:rPr lang="en-US" baseline="0" dirty="0" smtClean="0"/>
              <a:t>Educating patients about how their childhood experiences can influence their adult health</a:t>
            </a:r>
          </a:p>
          <a:p>
            <a:pPr marL="171450" indent="-171450">
              <a:buFontTx/>
              <a:buChar char="-"/>
            </a:pPr>
            <a:r>
              <a:rPr lang="en-US" baseline="0" dirty="0" smtClean="0"/>
              <a:t>Better understand (provide insight) the root cause of maladaptive high-risk behaviors (buprenorphine group, addiction transfer)</a:t>
            </a:r>
          </a:p>
          <a:p>
            <a:pPr marL="171450" indent="-171450">
              <a:buFontTx/>
              <a:buChar char="-"/>
            </a:pPr>
            <a:r>
              <a:rPr lang="en-US" baseline="0" dirty="0" smtClean="0"/>
              <a:t>Inform motivational interviewing for behavioral change</a:t>
            </a:r>
          </a:p>
          <a:p>
            <a:pPr marL="171450" indent="-171450">
              <a:buFontTx/>
              <a:buChar char="-"/>
            </a:pPr>
            <a:r>
              <a:rPr lang="en-US" baseline="0" dirty="0" smtClean="0"/>
              <a:t>Build resilience (social support, realistic goals, decisive action, self-discovery, positive view of self, framing/perspective, hopeful/grateful outlook, self-care, meditation/spiritual practices/faith)</a:t>
            </a:r>
          </a:p>
          <a:p>
            <a:pPr marL="171450" indent="-171450">
              <a:buFontTx/>
              <a:buChar char="-"/>
            </a:pPr>
            <a:r>
              <a:rPr lang="en-US" baseline="0" dirty="0" smtClean="0"/>
              <a:t>Holistic healthcare: interconnections between physical, mental, emotional, and spiritual wellbeing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24</a:t>
            </a:fld>
            <a:endParaRPr lang="en-US"/>
          </a:p>
        </p:txBody>
      </p:sp>
    </p:spTree>
    <p:extLst>
      <p:ext uri="{BB962C8B-B14F-4D97-AF65-F5344CB8AC3E}">
        <p14:creationId xmlns:p14="http://schemas.microsoft.com/office/powerpoint/2010/main" val="2636779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Abuse</a:t>
            </a:r>
          </a:p>
          <a:p>
            <a:r>
              <a:rPr lang="en-US" sz="1200" b="0" i="0" kern="1200" dirty="0" smtClean="0">
                <a:solidFill>
                  <a:schemeClr val="tx1"/>
                </a:solidFill>
                <a:effectLst/>
                <a:latin typeface="+mn-lt"/>
                <a:ea typeface="+mn-ea"/>
                <a:cs typeface="+mn-cs"/>
              </a:rPr>
              <a:t>- Emotional Abuse: Often or very often a parent or other adult in the household swore at you, insulted you, or put you down and sometimes, often or very often acted in a way that made you think that you might be physically hurt.</a:t>
            </a:r>
          </a:p>
          <a:p>
            <a:r>
              <a:rPr lang="en-US" sz="1200" b="0" i="0" kern="1200" dirty="0" smtClean="0">
                <a:solidFill>
                  <a:schemeClr val="tx1"/>
                </a:solidFill>
                <a:effectLst/>
                <a:latin typeface="+mn-lt"/>
                <a:ea typeface="+mn-ea"/>
                <a:cs typeface="+mn-cs"/>
              </a:rPr>
              <a:t>- Physical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Sometimes, often, or very often pushed, grabbed, slapped, or had something thrown at you or ever hit you so hard that you had marks or were injured.</a:t>
            </a:r>
          </a:p>
          <a:p>
            <a:r>
              <a:rPr lang="en-US" sz="1200" b="0" i="0" kern="1200" dirty="0" smtClean="0">
                <a:solidFill>
                  <a:schemeClr val="tx1"/>
                </a:solidFill>
                <a:effectLst/>
                <a:latin typeface="+mn-lt"/>
                <a:ea typeface="+mn-ea"/>
                <a:cs typeface="+mn-cs"/>
              </a:rPr>
              <a:t>- Sexual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 adult or person at least 5 years older ever touched or fondled you in a sexual way, or had you touch their body in a sexual way, or attempted oral, anal, or vaginal intercourse with you or actually had oral, anal, or vaginal intercourse with you.</a:t>
            </a:r>
          </a:p>
          <a:p>
            <a:r>
              <a:rPr lang="en-US" sz="1200" b="0" i="0" kern="1200" dirty="0" smtClean="0">
                <a:solidFill>
                  <a:schemeClr val="tx1"/>
                </a:solidFill>
                <a:effectLst/>
                <a:latin typeface="+mn-lt"/>
                <a:ea typeface="+mn-ea"/>
                <a:cs typeface="+mn-cs"/>
              </a:rPr>
              <a:t>Neglect</a:t>
            </a:r>
          </a:p>
          <a:p>
            <a:r>
              <a:rPr lang="en-US" sz="1200" b="0" i="0" kern="1200" dirty="0" smtClean="0">
                <a:solidFill>
                  <a:schemeClr val="tx1"/>
                </a:solidFill>
                <a:effectLst/>
                <a:latin typeface="+mn-lt"/>
                <a:ea typeface="+mn-ea"/>
                <a:cs typeface="+mn-cs"/>
              </a:rPr>
              <a:t>- Emotional Neglect: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Respondents were asked whether their family made them feel special, loved, and if their family was a source of strength, support, and protection. Emotional neglect was defined using scale scores that represent moderate to extreme exposure on the Emotional Neglect subscale of the Childhood Trauma Questionnaire (CTQ) short form.</a:t>
            </a:r>
          </a:p>
          <a:p>
            <a:r>
              <a:rPr lang="en-US" sz="1200" b="0" i="0" kern="1200" dirty="0" smtClean="0">
                <a:solidFill>
                  <a:schemeClr val="tx1"/>
                </a:solidFill>
                <a:effectLst/>
                <a:latin typeface="+mn-lt"/>
                <a:ea typeface="+mn-ea"/>
                <a:cs typeface="+mn-cs"/>
              </a:rPr>
              <a:t>- Physical Neglect: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Respondents were asked whether there was enough to eat, if their parents drinking interfered with their care, if they ever wore dirty clothes, and if there was someone to take them to the doctor. Physical neglect was defined using scale scores that represent moderate to extreme exposure on the Physical Neglect subscale of the Childhood Trauma Questionnaire (CTQ) short form constituted physical neglect.</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Household Dysfunction</a:t>
            </a:r>
          </a:p>
          <a:p>
            <a:r>
              <a:rPr lang="en-US" sz="1200" b="0" i="0" kern="1200" dirty="0" smtClean="0">
                <a:solidFill>
                  <a:schemeClr val="tx1"/>
                </a:solidFill>
                <a:effectLst/>
                <a:latin typeface="+mn-lt"/>
                <a:ea typeface="+mn-ea"/>
                <a:cs typeface="+mn-cs"/>
              </a:rPr>
              <a:t>- Mother Treated Violently</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Your mother or stepmother was sometimes, often, or very often pushed, grabbed, slapped, or had something thrown at her and/or sometimes often, or very often kicked, bitten, hit with a fist, or hit with something hard, or ever repeatedly hit over at least a few minutes or ever threatened or hurt by a knife or gun.</a:t>
            </a:r>
          </a:p>
          <a:p>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Household Substance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Lived with anyone who was a problem drinker or alcoholic or lived with anyone who used street drugs.</a:t>
            </a:r>
          </a:p>
          <a:p>
            <a:r>
              <a:rPr lang="en-US" sz="1200" b="0" i="0" kern="1200" dirty="0" smtClean="0">
                <a:solidFill>
                  <a:schemeClr val="tx1"/>
                </a:solidFill>
                <a:effectLst/>
                <a:latin typeface="+mn-lt"/>
                <a:ea typeface="+mn-ea"/>
                <a:cs typeface="+mn-cs"/>
              </a:rPr>
              <a:t>- Household Mental Illness</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 household member was depressed or mentally ill or a household member attempted suicide.</a:t>
            </a:r>
          </a:p>
          <a:p>
            <a:r>
              <a:rPr lang="en-US" sz="1200" b="0" i="0" kern="1200" dirty="0" smtClean="0">
                <a:solidFill>
                  <a:schemeClr val="tx1"/>
                </a:solidFill>
                <a:effectLst/>
                <a:latin typeface="+mn-lt"/>
                <a:ea typeface="+mn-ea"/>
                <a:cs typeface="+mn-cs"/>
              </a:rPr>
              <a:t>- Parental Separation or Divorce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Parents were ever separated or divorced.</a:t>
            </a:r>
          </a:p>
          <a:p>
            <a:r>
              <a:rPr lang="en-US" sz="1200" b="0" i="0" kern="1200" dirty="0" smtClean="0">
                <a:solidFill>
                  <a:schemeClr val="tx1"/>
                </a:solidFill>
                <a:effectLst/>
                <a:latin typeface="+mn-lt"/>
                <a:ea typeface="+mn-ea"/>
                <a:cs typeface="+mn-cs"/>
              </a:rPr>
              <a:t>- Incarcerated Household Member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 household member went to prison.</a:t>
            </a:r>
          </a:p>
          <a:p>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3</a:t>
            </a:fld>
            <a:endParaRPr lang="en-US"/>
          </a:p>
        </p:txBody>
      </p:sp>
    </p:spTree>
    <p:extLst>
      <p:ext uri="{BB962C8B-B14F-4D97-AF65-F5344CB8AC3E}">
        <p14:creationId xmlns:p14="http://schemas.microsoft.com/office/powerpoint/2010/main" val="1568577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Report</a:t>
            </a:r>
            <a:r>
              <a:rPr lang="en-US" baseline="0" dirty="0" smtClean="0"/>
              <a:t> by C</a:t>
            </a:r>
            <a:r>
              <a:rPr lang="en-US" dirty="0" smtClean="0"/>
              <a:t>enter</a:t>
            </a:r>
            <a:r>
              <a:rPr lang="en-US" baseline="0" dirty="0" smtClean="0"/>
              <a:t> for Youth Wellness in San Francisco using data from the California Behavioral Risk Factor Surveillance System, which is a </a:t>
            </a:r>
            <a:r>
              <a:rPr lang="en-US" sz="1200" b="0" i="0" u="none" strike="noStrike" kern="1200" baseline="0" dirty="0" err="1" smtClean="0">
                <a:solidFill>
                  <a:schemeClr val="tx1"/>
                </a:solidFill>
                <a:latin typeface="+mn-lt"/>
                <a:ea typeface="+mn-ea"/>
                <a:cs typeface="+mn-cs"/>
              </a:rPr>
              <a:t>a</a:t>
            </a:r>
            <a:r>
              <a:rPr lang="en-US" sz="1200" b="0" i="0" u="none" strike="noStrike" kern="1200" baseline="0" dirty="0" smtClean="0">
                <a:solidFill>
                  <a:schemeClr val="tx1"/>
                </a:solidFill>
                <a:latin typeface="+mn-lt"/>
                <a:ea typeface="+mn-ea"/>
                <a:cs typeface="+mn-cs"/>
              </a:rPr>
              <a:t> cross-sectional, population-based telephone survey of non-institutionalized households. Data from </a:t>
            </a:r>
            <a:r>
              <a:rPr lang="en-US" baseline="0" dirty="0" smtClean="0"/>
              <a:t>27,745 adults in California surveyed between 2008 and 2013.</a:t>
            </a:r>
          </a:p>
          <a:p>
            <a:r>
              <a:rPr lang="en-US" baseline="0" dirty="0" smtClean="0"/>
              <a:t>*61.7% of adults have experienced at least one ACE</a:t>
            </a:r>
          </a:p>
          <a:p>
            <a:r>
              <a:rPr lang="en-US" baseline="0" dirty="0" smtClean="0"/>
              <a:t>*Most people who have experienced one ACE have experienced more than one; these experiences do not tend to occur in isolation</a:t>
            </a:r>
          </a:p>
          <a:p>
            <a:r>
              <a:rPr lang="en-US" baseline="0" dirty="0" smtClean="0"/>
              <a:t>*For Contra Costa (with Solano County), 39.3 had 0, 21.2 had 1, 24.0 had 2-3, 15.4 had 4 or more</a:t>
            </a:r>
          </a:p>
          <a:p>
            <a:endParaRPr lang="en-US" baseline="0" dirty="0" smtClean="0"/>
          </a:p>
          <a:p>
            <a:r>
              <a:rPr lang="en-US" baseline="0" dirty="0" smtClean="0"/>
              <a:t>Abuse</a:t>
            </a:r>
          </a:p>
          <a:p>
            <a:r>
              <a:rPr lang="en-US" sz="1200" b="0" i="0" kern="1200" dirty="0" smtClean="0">
                <a:solidFill>
                  <a:schemeClr val="tx1"/>
                </a:solidFill>
                <a:effectLst/>
                <a:latin typeface="+mn-lt"/>
                <a:ea typeface="+mn-ea"/>
                <a:cs typeface="+mn-cs"/>
              </a:rPr>
              <a:t>- Emotional Abuse: Often or very often a parent or other adult in the household swore at you, insulted you, or put you down and sometimes, often or very often acted in a way that made you think that you might be physically hurt.</a:t>
            </a:r>
          </a:p>
          <a:p>
            <a:r>
              <a:rPr lang="en-US" sz="1200" b="0" i="0" kern="1200" dirty="0" smtClean="0">
                <a:solidFill>
                  <a:schemeClr val="tx1"/>
                </a:solidFill>
                <a:effectLst/>
                <a:latin typeface="+mn-lt"/>
                <a:ea typeface="+mn-ea"/>
                <a:cs typeface="+mn-cs"/>
              </a:rPr>
              <a:t>- Physical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Sometimes, often, or very often pushed, grabbed, slapped, or had something thrown at you or ever hit you so hard that you had marks or were injured.</a:t>
            </a:r>
          </a:p>
          <a:p>
            <a:r>
              <a:rPr lang="en-US" sz="1200" b="0" i="0" kern="1200" dirty="0" smtClean="0">
                <a:solidFill>
                  <a:schemeClr val="tx1"/>
                </a:solidFill>
                <a:effectLst/>
                <a:latin typeface="+mn-lt"/>
                <a:ea typeface="+mn-ea"/>
                <a:cs typeface="+mn-cs"/>
              </a:rPr>
              <a:t>- Sexual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 adult or person at least 5 years older ever touched or fondled you in a sexual way, or had you touch their body in a sexual way, or attempted oral, anal, or vaginal intercourse with you or actually had oral, anal, or vaginal intercourse with you.</a:t>
            </a:r>
          </a:p>
          <a:p>
            <a:r>
              <a:rPr lang="en-US" sz="1200" b="0" i="0" kern="1200" dirty="0" smtClean="0">
                <a:solidFill>
                  <a:schemeClr val="tx1"/>
                </a:solidFill>
                <a:effectLst/>
                <a:latin typeface="+mn-lt"/>
                <a:ea typeface="+mn-ea"/>
                <a:cs typeface="+mn-cs"/>
              </a:rPr>
              <a:t>Neglect</a:t>
            </a:r>
          </a:p>
          <a:p>
            <a:r>
              <a:rPr lang="en-US" sz="1200" b="0" i="0" kern="1200" dirty="0" smtClean="0">
                <a:solidFill>
                  <a:schemeClr val="tx1"/>
                </a:solidFill>
                <a:effectLst/>
                <a:latin typeface="+mn-lt"/>
                <a:ea typeface="+mn-ea"/>
                <a:cs typeface="+mn-cs"/>
              </a:rPr>
              <a:t>- Emotional Neglect: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Respondents were asked whether their family made them feel special, loved, and if their family was a source of strength, support, and protection. Emotional neglect was defined using scale scores that represent moderate to extreme exposure on the Emotional Neglect subscale of the Childhood Trauma Questionnaire (CTQ) short form.</a:t>
            </a:r>
          </a:p>
          <a:p>
            <a:r>
              <a:rPr lang="en-US" sz="1200" b="0" i="0" kern="1200" dirty="0" smtClean="0">
                <a:solidFill>
                  <a:schemeClr val="tx1"/>
                </a:solidFill>
                <a:effectLst/>
                <a:latin typeface="+mn-lt"/>
                <a:ea typeface="+mn-ea"/>
                <a:cs typeface="+mn-cs"/>
              </a:rPr>
              <a:t>- Physical Neglect: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Respondents were asked whether there was enough to eat, if their parents drinking interfered with their care, if they ever wore dirty clothes, and if there was someone to take them to the doctor. Physical neglect was defined using scale scores that represent moderate to extreme exposure on the Physical Neglect subscale of the Childhood Trauma Questionnaire (CTQ) short form constituted physical neglect.</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Household Dysfunction</a:t>
            </a:r>
          </a:p>
          <a:p>
            <a:r>
              <a:rPr lang="en-US" sz="1200" b="0" i="0" kern="1200" dirty="0" smtClean="0">
                <a:solidFill>
                  <a:schemeClr val="tx1"/>
                </a:solidFill>
                <a:effectLst/>
                <a:latin typeface="+mn-lt"/>
                <a:ea typeface="+mn-ea"/>
                <a:cs typeface="+mn-cs"/>
              </a:rPr>
              <a:t>- Mother Treated Violently</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Your mother or stepmother was sometimes, often, or very often pushed, grabbed, slapped, or had something thrown at her and/or sometimes often, or very often kicked, bitten, hit with a fist, or hit with something hard, or ever repeatedly hit over at least a few minutes or ever threatened or hurt by a knife or gun.</a:t>
            </a:r>
          </a:p>
          <a:p>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Household Substance Abuse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Lived with anyone who was a problem drinker or alcoholic or lived with anyone who used street drugs.</a:t>
            </a:r>
          </a:p>
          <a:p>
            <a:r>
              <a:rPr lang="en-US" sz="1200" b="0" i="0" kern="1200" dirty="0" smtClean="0">
                <a:solidFill>
                  <a:schemeClr val="tx1"/>
                </a:solidFill>
                <a:effectLst/>
                <a:latin typeface="+mn-lt"/>
                <a:ea typeface="+mn-ea"/>
                <a:cs typeface="+mn-cs"/>
              </a:rPr>
              <a:t>- Household Mental Illness</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 household member was depressed or mentally ill or a household member attempted suicide.</a:t>
            </a:r>
          </a:p>
          <a:p>
            <a:r>
              <a:rPr lang="en-US" sz="1200" b="0" i="0" kern="1200" dirty="0" smtClean="0">
                <a:solidFill>
                  <a:schemeClr val="tx1"/>
                </a:solidFill>
                <a:effectLst/>
                <a:latin typeface="+mn-lt"/>
                <a:ea typeface="+mn-ea"/>
                <a:cs typeface="+mn-cs"/>
              </a:rPr>
              <a:t>- Parental Separation or Divorce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Parents were ever separated or divorced.</a:t>
            </a:r>
          </a:p>
          <a:p>
            <a:r>
              <a:rPr lang="en-US" sz="1200" b="0" i="0" kern="1200" dirty="0" smtClean="0">
                <a:solidFill>
                  <a:schemeClr val="tx1"/>
                </a:solidFill>
                <a:effectLst/>
                <a:latin typeface="+mn-lt"/>
                <a:ea typeface="+mn-ea"/>
                <a:cs typeface="+mn-cs"/>
              </a:rPr>
              <a:t>- Incarcerated Household Member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 household member went to prison.</a:t>
            </a:r>
          </a:p>
          <a:p>
            <a:endParaRPr lang="en-US" baseline="0" dirty="0" smtClean="0"/>
          </a:p>
        </p:txBody>
      </p:sp>
      <p:sp>
        <p:nvSpPr>
          <p:cNvPr id="4" name="Slide Number Placeholder 3"/>
          <p:cNvSpPr>
            <a:spLocks noGrp="1"/>
          </p:cNvSpPr>
          <p:nvPr>
            <p:ph type="sldNum" sz="quarter" idx="10"/>
          </p:nvPr>
        </p:nvSpPr>
        <p:spPr/>
        <p:txBody>
          <a:bodyPr/>
          <a:lstStyle/>
          <a:p>
            <a:fld id="{72571725-F906-433E-AFF6-CB58B6FD9F76}" type="slidenum">
              <a:rPr lang="en-US" smtClean="0"/>
              <a:t>4</a:t>
            </a:fld>
            <a:endParaRPr lang="en-US"/>
          </a:p>
        </p:txBody>
      </p:sp>
    </p:spTree>
    <p:extLst>
      <p:ext uri="{BB962C8B-B14F-4D97-AF65-F5344CB8AC3E}">
        <p14:creationId xmlns:p14="http://schemas.microsoft.com/office/powerpoint/2010/main" val="133885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baseline="0" dirty="0" smtClean="0">
                <a:solidFill>
                  <a:schemeClr val="tx1"/>
                </a:solidFill>
                <a:effectLst/>
                <a:latin typeface="+mn-lt"/>
                <a:ea typeface="+mn-ea"/>
                <a:cs typeface="+mn-cs"/>
              </a:rPr>
              <a:t>Results are from the California study</a:t>
            </a:r>
          </a:p>
        </p:txBody>
      </p:sp>
      <p:sp>
        <p:nvSpPr>
          <p:cNvPr id="4" name="Slide Number Placeholder 3"/>
          <p:cNvSpPr>
            <a:spLocks noGrp="1"/>
          </p:cNvSpPr>
          <p:nvPr>
            <p:ph type="sldNum" sz="quarter" idx="10"/>
          </p:nvPr>
        </p:nvSpPr>
        <p:spPr/>
        <p:txBody>
          <a:bodyPr/>
          <a:lstStyle/>
          <a:p>
            <a:fld id="{72571725-F906-433E-AFF6-CB58B6FD9F76}" type="slidenum">
              <a:rPr lang="en-US" smtClean="0"/>
              <a:t>5</a:t>
            </a:fld>
            <a:endParaRPr lang="en-US"/>
          </a:p>
        </p:txBody>
      </p:sp>
    </p:spTree>
    <p:extLst>
      <p:ext uri="{BB962C8B-B14F-4D97-AF65-F5344CB8AC3E}">
        <p14:creationId xmlns:p14="http://schemas.microsoft.com/office/powerpoint/2010/main" val="3908840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Increased risk for criminal behavior</a:t>
            </a:r>
          </a:p>
          <a:p>
            <a:r>
              <a:rPr lang="en-US" sz="1200" b="0" i="0" kern="1200" dirty="0" smtClean="0">
                <a:solidFill>
                  <a:schemeClr val="tx1"/>
                </a:solidFill>
                <a:effectLst/>
                <a:latin typeface="+mn-lt"/>
                <a:ea typeface="+mn-ea"/>
                <a:cs typeface="+mn-cs"/>
              </a:rPr>
              <a:t>Risky </a:t>
            </a:r>
            <a:r>
              <a:rPr lang="en-US" sz="1200" b="0" i="0" kern="1200" dirty="0" smtClean="0">
                <a:solidFill>
                  <a:schemeClr val="tx1"/>
                </a:solidFill>
                <a:effectLst/>
                <a:latin typeface="+mn-lt"/>
                <a:ea typeface="+mn-ea"/>
                <a:cs typeface="+mn-cs"/>
              </a:rPr>
              <a:t>sexual behavior (any of the following): </a:t>
            </a:r>
            <a:r>
              <a:rPr lang="en-US" sz="1200" b="0" i="0" u="none" strike="noStrike" kern="1200" baseline="0" dirty="0" smtClean="0">
                <a:solidFill>
                  <a:schemeClr val="tx1"/>
                </a:solidFill>
                <a:latin typeface="+mn-lt"/>
                <a:ea typeface="+mn-ea"/>
                <a:cs typeface="+mn-cs"/>
              </a:rPr>
              <a:t>You have used intravenous drugs in the past year. You have been treated for a sexually transmitted or venereal disease in the past year. You have given or received money or drugs in exchange for sex in the past year. You had anal sex without using a condom in the past year</a:t>
            </a: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571725-F906-433E-AFF6-CB58B6FD9F76}" type="slidenum">
              <a:rPr lang="en-US" smtClean="0"/>
              <a:t>6</a:t>
            </a:fld>
            <a:endParaRPr lang="en-US"/>
          </a:p>
        </p:txBody>
      </p:sp>
    </p:spTree>
    <p:extLst>
      <p:ext uri="{BB962C8B-B14F-4D97-AF65-F5344CB8AC3E}">
        <p14:creationId xmlns:p14="http://schemas.microsoft.com/office/powerpoint/2010/main" val="3826626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effectLst/>
                <a:latin typeface="+mn-lt"/>
                <a:ea typeface="+mn-ea"/>
                <a:cs typeface="+mn-cs"/>
              </a:rPr>
              <a:t>Sexual health reports are from other studies</a:t>
            </a:r>
            <a:endParaRPr lang="en-US" sz="1200" b="0" i="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7</a:t>
            </a:fld>
            <a:endParaRPr lang="en-US"/>
          </a:p>
        </p:txBody>
      </p:sp>
    </p:spTree>
    <p:extLst>
      <p:ext uri="{BB962C8B-B14F-4D97-AF65-F5344CB8AC3E}">
        <p14:creationId xmlns:p14="http://schemas.microsoft.com/office/powerpoint/2010/main" val="3484380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Individuals with 6 or</a:t>
            </a:r>
            <a:r>
              <a:rPr lang="en-US" baseline="0" dirty="0" smtClean="0"/>
              <a:t> more ACEs have a life expectancy 20 years shorter than those with 0</a:t>
            </a:r>
            <a:endParaRPr lang="en-US" dirty="0" smtClean="0"/>
          </a:p>
        </p:txBody>
      </p:sp>
      <p:sp>
        <p:nvSpPr>
          <p:cNvPr id="4" name="Slide Number Placeholder 3"/>
          <p:cNvSpPr>
            <a:spLocks noGrp="1"/>
          </p:cNvSpPr>
          <p:nvPr>
            <p:ph type="sldNum" sz="quarter" idx="10"/>
          </p:nvPr>
        </p:nvSpPr>
        <p:spPr/>
        <p:txBody>
          <a:bodyPr/>
          <a:lstStyle/>
          <a:p>
            <a:fld id="{72571725-F906-433E-AFF6-CB58B6FD9F76}" type="slidenum">
              <a:rPr lang="en-US" smtClean="0"/>
              <a:t>8</a:t>
            </a:fld>
            <a:endParaRPr lang="en-US"/>
          </a:p>
        </p:txBody>
      </p:sp>
    </p:spTree>
    <p:extLst>
      <p:ext uri="{BB962C8B-B14F-4D97-AF65-F5344CB8AC3E}">
        <p14:creationId xmlns:p14="http://schemas.microsoft.com/office/powerpoint/2010/main" val="1005020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theories</a:t>
            </a:r>
            <a:r>
              <a:rPr lang="en-US" baseline="0" dirty="0" smtClean="0"/>
              <a:t> about mechanism</a:t>
            </a:r>
            <a:endParaRPr lang="en-US" dirty="0"/>
          </a:p>
        </p:txBody>
      </p:sp>
      <p:sp>
        <p:nvSpPr>
          <p:cNvPr id="4" name="Slide Number Placeholder 3"/>
          <p:cNvSpPr>
            <a:spLocks noGrp="1"/>
          </p:cNvSpPr>
          <p:nvPr>
            <p:ph type="sldNum" sz="quarter" idx="10"/>
          </p:nvPr>
        </p:nvSpPr>
        <p:spPr/>
        <p:txBody>
          <a:bodyPr/>
          <a:lstStyle/>
          <a:p>
            <a:fld id="{72571725-F906-433E-AFF6-CB58B6FD9F76}" type="slidenum">
              <a:rPr lang="en-US" smtClean="0"/>
              <a:t>9</a:t>
            </a:fld>
            <a:endParaRPr lang="en-US"/>
          </a:p>
        </p:txBody>
      </p:sp>
    </p:spTree>
    <p:extLst>
      <p:ext uri="{BB962C8B-B14F-4D97-AF65-F5344CB8AC3E}">
        <p14:creationId xmlns:p14="http://schemas.microsoft.com/office/powerpoint/2010/main" val="374467161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3DABAE-5DBF-47B3-A3F6-8A1A4F067535}" type="datetime1">
              <a:rPr lang="en-US" smtClean="0"/>
              <a:t>10/26/2015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77230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CB0339-02CA-4B17-B3CE-C86B5F7B8330}" type="datetime1">
              <a:rPr lang="en-US" smtClean="0"/>
              <a:t>10/26/2015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58492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668F4F-C4F9-48C1-B3F9-7B1E01967518}" type="datetime1">
              <a:rPr lang="en-US" smtClean="0"/>
              <a:t>10/26/2015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97329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CDABA1-0978-42D3-911F-A791FFDD42ED}" type="datetime1">
              <a:rPr lang="en-US" smtClean="0"/>
              <a:t>10/26/2015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71407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FBE060F4-9105-419D-B3C7-B4DCE30EE782}" type="datetime1">
              <a:rPr lang="en-US" smtClean="0"/>
              <a:t>10/26/2015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14006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9A71688-361F-40CA-BA00-DBA756F4292F}" type="datetime1">
              <a:rPr lang="en-US" smtClean="0"/>
              <a:t>10/26/2015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30722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4DCBF0-43DC-4714-9DAC-F2209DA720CE}" type="datetime1">
              <a:rPr lang="en-US" smtClean="0"/>
              <a:t>10/26/2015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32988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70C54E-C0A5-45D7-8285-EF9CCB33BEDA}" type="datetime1">
              <a:rPr lang="en-US" smtClean="0"/>
              <a:t>10/26/2015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46795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F606FE-9FBC-4A7B-AE51-DCCC461A3F46}" type="datetime1">
              <a:rPr lang="en-US" smtClean="0"/>
              <a:t>10/26/2015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5848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27311B-3CE1-4A91-8D46-319C076AF6F3}" type="datetime1">
              <a:rPr lang="en-US" smtClean="0"/>
              <a:t>10/26/2015</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61502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F2BD04-7A36-4641-B556-B45C4D2E41E8}" type="datetime1">
              <a:rPr lang="en-US" smtClean="0"/>
              <a:t>10/26/2015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44892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6C7C2B3D-0EEE-4B7F-A101-394E5A5C5E75}" type="datetime1">
              <a:rPr lang="en-US" smtClean="0"/>
              <a:t>10/26/2015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4380522"/>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hf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crisis-center.org/" TargetMode="External"/><Relationship Id="rId13" Type="http://schemas.openxmlformats.org/officeDocument/2006/relationships/image" Target="../media/image29.png"/><Relationship Id="rId3" Type="http://schemas.openxmlformats.org/officeDocument/2006/relationships/hyperlink" Target="http://www.first5coco.org/" TargetMode="External"/><Relationship Id="rId7" Type="http://schemas.openxmlformats.org/officeDocument/2006/relationships/image" Target="../media/image26.emf"/><Relationship Id="rId12" Type="http://schemas.openxmlformats.org/officeDocument/2006/relationships/hyperlink" Target="http://copefamilysupport.or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5.emf"/><Relationship Id="rId11" Type="http://schemas.openxmlformats.org/officeDocument/2006/relationships/image" Target="../media/image28.png"/><Relationship Id="rId5" Type="http://schemas.openxmlformats.org/officeDocument/2006/relationships/hyperlink" Target="https://www.capc-coco.org/" TargetMode="External"/><Relationship Id="rId10" Type="http://schemas.openxmlformats.org/officeDocument/2006/relationships/hyperlink" Target="http://www.standffov.org/" TargetMode="External"/><Relationship Id="rId4" Type="http://schemas.openxmlformats.org/officeDocument/2006/relationships/image" Target="../media/image24.jpeg"/><Relationship Id="rId9" Type="http://schemas.openxmlformats.org/officeDocument/2006/relationships/image" Target="../media/image2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Adverse childhood experiences</a:t>
            </a:r>
            <a:endParaRPr lang="en-US" dirty="0"/>
          </a:p>
        </p:txBody>
      </p:sp>
      <p:sp>
        <p:nvSpPr>
          <p:cNvPr id="3" name="Subtitle 2"/>
          <p:cNvSpPr>
            <a:spLocks noGrp="1"/>
          </p:cNvSpPr>
          <p:nvPr>
            <p:ph type="subTitle" idx="1"/>
          </p:nvPr>
        </p:nvSpPr>
        <p:spPr/>
        <p:txBody>
          <a:bodyPr/>
          <a:lstStyle/>
          <a:p>
            <a:r>
              <a:rPr lang="en-US" dirty="0" smtClean="0"/>
              <a:t>Behavioral Medicine Toolkit</a:t>
            </a:r>
          </a:p>
        </p:txBody>
      </p:sp>
    </p:spTree>
    <p:extLst>
      <p:ext uri="{BB962C8B-B14F-4D97-AF65-F5344CB8AC3E}">
        <p14:creationId xmlns:p14="http://schemas.microsoft.com/office/powerpoint/2010/main" val="2876832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Aces can </a:t>
            </a:r>
            <a:r>
              <a:rPr lang="en-US" dirty="0" smtClean="0"/>
              <a:t>cause toxic </a:t>
            </a:r>
            <a:r>
              <a:rPr lang="en-US" dirty="0" smtClean="0"/>
              <a:t>stress</a:t>
            </a:r>
            <a:endParaRPr lang="en-US" dirty="0"/>
          </a:p>
        </p:txBody>
      </p:sp>
      <p:pic>
        <p:nvPicPr>
          <p:cNvPr id="4" name="Picture 3"/>
          <p:cNvPicPr>
            <a:picLocks noChangeAspect="1"/>
          </p:cNvPicPr>
          <p:nvPr/>
        </p:nvPicPr>
        <p:blipFill>
          <a:blip r:embed="rId3"/>
          <a:stretch>
            <a:fillRect/>
          </a:stretch>
        </p:blipFill>
        <p:spPr>
          <a:xfrm>
            <a:off x="1853616" y="1844718"/>
            <a:ext cx="8565390" cy="4572413"/>
          </a:xfrm>
          <a:prstGeom prst="rect">
            <a:avLst/>
          </a:prstGeom>
        </p:spPr>
      </p:pic>
      <p:sp>
        <p:nvSpPr>
          <p:cNvPr id="5" name="Slide Number Placeholder 4"/>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3967117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4FAB73BC-B049-4115-A692-8D63A059BFB8}" type="slidenum">
              <a:rPr lang="en-US" smtClean="0"/>
              <a:t>11</a:t>
            </a:fld>
            <a:endParaRPr lang="en-US" dirty="0"/>
          </a:p>
        </p:txBody>
      </p:sp>
      <p:pic>
        <p:nvPicPr>
          <p:cNvPr id="5122" name="Picture 2" descr="Pregnant Woman Image"/>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0068" y="1123443"/>
            <a:ext cx="3752265" cy="3752265"/>
          </a:xfrm>
          <a:prstGeom prst="rect">
            <a:avLst/>
          </a:prstGeom>
          <a:noFill/>
          <a:extLst/>
        </p:spPr>
      </p:pic>
      <p:pic>
        <p:nvPicPr>
          <p:cNvPr id="5124" name="Picture 4" descr="Baby Pictogram silhouette illustration"/>
          <p:cNvPicPr>
            <a:picLocks noGrp="1" noChangeAspect="1" noChangeArrowheads="1"/>
          </p:cNvPicPr>
          <p:nvPr>
            <p:ph idx="1"/>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04686" y="3204495"/>
            <a:ext cx="1641717" cy="16417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a:duotone>
              <a:schemeClr val="accent5">
                <a:shade val="45000"/>
                <a:satMod val="135000"/>
              </a:schemeClr>
              <a:prstClr val="white"/>
            </a:duotone>
          </a:blip>
          <a:stretch>
            <a:fillRect/>
          </a:stretch>
        </p:blipFill>
        <p:spPr>
          <a:xfrm>
            <a:off x="6447291" y="2613030"/>
            <a:ext cx="1564911" cy="2262678"/>
          </a:xfrm>
          <a:prstGeom prst="rect">
            <a:avLst/>
          </a:prstGeom>
        </p:spPr>
      </p:pic>
      <p:pic>
        <p:nvPicPr>
          <p:cNvPr id="8" name="Picture 7"/>
          <p:cNvPicPr>
            <a:picLocks noChangeAspect="1"/>
          </p:cNvPicPr>
          <p:nvPr/>
        </p:nvPicPr>
        <p:blipFill>
          <a:blip r:embed="rId5">
            <a:duotone>
              <a:schemeClr val="accent3">
                <a:shade val="45000"/>
                <a:satMod val="135000"/>
              </a:schemeClr>
              <a:prstClr val="white"/>
            </a:duotone>
          </a:blip>
          <a:stretch>
            <a:fillRect/>
          </a:stretch>
        </p:blipFill>
        <p:spPr>
          <a:xfrm>
            <a:off x="8968840" y="1681315"/>
            <a:ext cx="1859505" cy="3238637"/>
          </a:xfrm>
          <a:prstGeom prst="rect">
            <a:avLst/>
          </a:prstGeom>
        </p:spPr>
      </p:pic>
      <p:sp>
        <p:nvSpPr>
          <p:cNvPr id="4" name="TextBox 3"/>
          <p:cNvSpPr txBox="1"/>
          <p:nvPr/>
        </p:nvSpPr>
        <p:spPr>
          <a:xfrm>
            <a:off x="1069848" y="4919952"/>
            <a:ext cx="2547392" cy="1200329"/>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Maternal stress during pregnancy affects the developing fetal stress systems</a:t>
            </a:r>
            <a:endParaRPr lang="en-US" dirty="0">
              <a:solidFill>
                <a:schemeClr val="bg2"/>
              </a:solidFill>
            </a:endParaRPr>
          </a:p>
        </p:txBody>
      </p:sp>
      <p:sp>
        <p:nvSpPr>
          <p:cNvPr id="2" name="Title 1"/>
          <p:cNvSpPr>
            <a:spLocks noGrp="1"/>
          </p:cNvSpPr>
          <p:nvPr>
            <p:ph type="title"/>
          </p:nvPr>
        </p:nvSpPr>
        <p:spPr/>
        <p:txBody>
          <a:bodyPr/>
          <a:lstStyle/>
          <a:p>
            <a:pPr algn="ctr"/>
            <a:r>
              <a:rPr lang="en-US" dirty="0" smtClean="0"/>
              <a:t>Developmental effects</a:t>
            </a:r>
            <a:endParaRPr lang="en-US" dirty="0"/>
          </a:p>
        </p:txBody>
      </p:sp>
      <p:sp>
        <p:nvSpPr>
          <p:cNvPr id="10" name="TextBox 9"/>
          <p:cNvSpPr txBox="1"/>
          <p:nvPr/>
        </p:nvSpPr>
        <p:spPr>
          <a:xfrm>
            <a:off x="4380420" y="4919952"/>
            <a:ext cx="2645220" cy="923330"/>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Critical periods of brain development are influenced by stress</a:t>
            </a:r>
            <a:endParaRPr lang="en-US" dirty="0">
              <a:solidFill>
                <a:schemeClr val="bg2"/>
              </a:solidFill>
            </a:endParaRPr>
          </a:p>
        </p:txBody>
      </p:sp>
      <p:sp>
        <p:nvSpPr>
          <p:cNvPr id="11" name="TextBox 10"/>
          <p:cNvSpPr txBox="1"/>
          <p:nvPr/>
        </p:nvSpPr>
        <p:spPr>
          <a:xfrm>
            <a:off x="7788820" y="4919952"/>
            <a:ext cx="3275420" cy="923330"/>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Severe, chronic stress can result in a lower threshold for stress response  </a:t>
            </a:r>
            <a:endParaRPr lang="en-US" dirty="0">
              <a:solidFill>
                <a:schemeClr val="bg2"/>
              </a:solidFill>
            </a:endParaRPr>
          </a:p>
        </p:txBody>
      </p:sp>
      <p:cxnSp>
        <p:nvCxnSpPr>
          <p:cNvPr id="6" name="Straight Arrow Connector 5"/>
          <p:cNvCxnSpPr/>
          <p:nvPr/>
        </p:nvCxnSpPr>
        <p:spPr>
          <a:xfrm flipV="1">
            <a:off x="3048000" y="4124468"/>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547360" y="4124468"/>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8229600" y="4124468"/>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4162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intervention</a:t>
            </a:r>
            <a:endParaRPr lang="en-US" dirty="0"/>
          </a:p>
        </p:txBody>
      </p:sp>
      <p:cxnSp>
        <p:nvCxnSpPr>
          <p:cNvPr id="5" name="Straight Connector 4"/>
          <p:cNvCxnSpPr/>
          <p:nvPr/>
        </p:nvCxnSpPr>
        <p:spPr>
          <a:xfrm>
            <a:off x="1210114" y="5029200"/>
            <a:ext cx="9715500" cy="0"/>
          </a:xfrm>
          <a:prstGeom prst="line">
            <a:avLst/>
          </a:prstGeom>
          <a:ln w="381000" cap="sq">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Isosceles Triangle 5"/>
          <p:cNvSpPr/>
          <p:nvPr/>
        </p:nvSpPr>
        <p:spPr>
          <a:xfrm>
            <a:off x="5225858" y="5118762"/>
            <a:ext cx="1752600" cy="11811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210114" y="3535191"/>
            <a:ext cx="1915223" cy="13238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ACEs</a:t>
            </a:r>
            <a:endParaRPr lang="en-US" sz="4400" b="1" dirty="0"/>
          </a:p>
        </p:txBody>
      </p:sp>
      <p:sp>
        <p:nvSpPr>
          <p:cNvPr id="10" name="Rectangle 9"/>
          <p:cNvSpPr/>
          <p:nvPr/>
        </p:nvSpPr>
        <p:spPr>
          <a:xfrm>
            <a:off x="1446663" y="2402426"/>
            <a:ext cx="1433015" cy="113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Toxic Stress</a:t>
            </a:r>
            <a:endParaRPr lang="en-US" sz="3200" b="1" dirty="0"/>
          </a:p>
        </p:txBody>
      </p:sp>
      <p:sp>
        <p:nvSpPr>
          <p:cNvPr id="11" name="Rectangle 10"/>
          <p:cNvSpPr/>
          <p:nvPr/>
        </p:nvSpPr>
        <p:spPr>
          <a:xfrm>
            <a:off x="8060788" y="2842662"/>
            <a:ext cx="2630658" cy="9712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Resilience</a:t>
            </a:r>
            <a:endParaRPr lang="en-US" sz="3600" b="1" dirty="0"/>
          </a:p>
        </p:txBody>
      </p:sp>
      <p:sp>
        <p:nvSpPr>
          <p:cNvPr id="12" name="Rectangle 11"/>
          <p:cNvSpPr/>
          <p:nvPr/>
        </p:nvSpPr>
        <p:spPr>
          <a:xfrm>
            <a:off x="7798546" y="3809400"/>
            <a:ext cx="3141281" cy="10372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Secure attachment to a sensitive and responsive caregiver</a:t>
            </a:r>
            <a:endParaRPr lang="en-US" sz="2000" b="1" dirty="0"/>
          </a:p>
        </p:txBody>
      </p:sp>
      <p:pic>
        <p:nvPicPr>
          <p:cNvPr id="4098" name="Picture 2" descr="Tigger!: Words Of Wisdom, Life, Comic Book, Winnie The Pooh, Disney, Living, Inspiration Quotes, Bounce, Cartoon Charac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0371" y="736953"/>
            <a:ext cx="2002349" cy="2117021"/>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12"/>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163927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Addressing aces &amp; trauma</a:t>
            </a:r>
            <a:endParaRPr lang="en-US" sz="7200" dirty="0"/>
          </a:p>
        </p:txBody>
      </p:sp>
      <p:sp>
        <p:nvSpPr>
          <p:cNvPr id="3" name="Text Placeholder 2"/>
          <p:cNvSpPr>
            <a:spLocks noGrp="1"/>
          </p:cNvSpPr>
          <p:nvPr>
            <p:ph type="body" idx="1"/>
          </p:nvPr>
        </p:nvSpPr>
        <p:spPr>
          <a:xfrm>
            <a:off x="2032000" y="5160733"/>
            <a:ext cx="9545746" cy="1066800"/>
          </a:xfrm>
        </p:spPr>
        <p:txBody>
          <a:bodyPr>
            <a:noAutofit/>
          </a:bodyPr>
          <a:lstStyle/>
          <a:p>
            <a:r>
              <a:rPr lang="en-US" sz="4000" dirty="0"/>
              <a:t>w</a:t>
            </a:r>
            <a:r>
              <a:rPr lang="en-US" sz="4000" dirty="0" smtClean="0"/>
              <a:t>ith families in the primary care setting</a:t>
            </a:r>
            <a:endParaRPr lang="en-US" sz="4000"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13</a:t>
            </a:fld>
            <a:endParaRPr lang="en-US" dirty="0"/>
          </a:p>
        </p:txBody>
      </p:sp>
    </p:spTree>
    <p:extLst>
      <p:ext uri="{BB962C8B-B14F-4D97-AF65-F5344CB8AC3E}">
        <p14:creationId xmlns:p14="http://schemas.microsoft.com/office/powerpoint/2010/main" val="30972168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AB73BC-B049-4115-A692-8D63A059BFB8}" type="slidenum">
              <a:rPr lang="en-US" smtClean="0"/>
              <a:t>14</a:t>
            </a:fld>
            <a:endParaRPr lang="en-US" dirty="0"/>
          </a:p>
        </p:txBody>
      </p:sp>
      <p:pic>
        <p:nvPicPr>
          <p:cNvPr id="5" name="Picture 2" descr="Pregnant Woman Image"/>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0068" y="731558"/>
            <a:ext cx="3752265" cy="3752265"/>
          </a:xfrm>
          <a:prstGeom prst="rect">
            <a:avLst/>
          </a:prstGeom>
          <a:noFill/>
          <a:extLst/>
        </p:spPr>
      </p:pic>
      <p:pic>
        <p:nvPicPr>
          <p:cNvPr id="6" name="Picture 4" descr="Baby Pictogram silhouette illustration"/>
          <p:cNvPicPr>
            <a:picLocks noGrp="1" noChangeAspect="1" noChangeArrowheads="1"/>
          </p:cNvPicPr>
          <p:nvPr>
            <p:ph idx="1"/>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04686" y="2812610"/>
            <a:ext cx="1641717" cy="16417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a:duotone>
              <a:schemeClr val="accent5">
                <a:shade val="45000"/>
                <a:satMod val="135000"/>
              </a:schemeClr>
              <a:prstClr val="white"/>
            </a:duotone>
          </a:blip>
          <a:stretch>
            <a:fillRect/>
          </a:stretch>
        </p:blipFill>
        <p:spPr>
          <a:xfrm>
            <a:off x="6447291" y="2221145"/>
            <a:ext cx="1564911" cy="2262678"/>
          </a:xfrm>
          <a:prstGeom prst="rect">
            <a:avLst/>
          </a:prstGeom>
        </p:spPr>
      </p:pic>
      <p:pic>
        <p:nvPicPr>
          <p:cNvPr id="8" name="Picture 7"/>
          <p:cNvPicPr>
            <a:picLocks noChangeAspect="1"/>
          </p:cNvPicPr>
          <p:nvPr/>
        </p:nvPicPr>
        <p:blipFill>
          <a:blip r:embed="rId5">
            <a:duotone>
              <a:schemeClr val="accent3">
                <a:shade val="45000"/>
                <a:satMod val="135000"/>
              </a:schemeClr>
              <a:prstClr val="white"/>
            </a:duotone>
          </a:blip>
          <a:stretch>
            <a:fillRect/>
          </a:stretch>
        </p:blipFill>
        <p:spPr>
          <a:xfrm>
            <a:off x="8968840" y="1289430"/>
            <a:ext cx="1859505" cy="3238637"/>
          </a:xfrm>
          <a:prstGeom prst="rect">
            <a:avLst/>
          </a:prstGeom>
        </p:spPr>
      </p:pic>
      <p:cxnSp>
        <p:nvCxnSpPr>
          <p:cNvPr id="9" name="Straight Arrow Connector 8"/>
          <p:cNvCxnSpPr/>
          <p:nvPr/>
        </p:nvCxnSpPr>
        <p:spPr>
          <a:xfrm flipV="1">
            <a:off x="3048000" y="3732583"/>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5547360" y="3732583"/>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8229600" y="3732583"/>
            <a:ext cx="640080" cy="5573"/>
          </a:xfrm>
          <a:prstGeom prst="straightConnector1">
            <a:avLst/>
          </a:prstGeom>
          <a:ln w="190500">
            <a:solidFill>
              <a:schemeClr val="accent6"/>
            </a:solidFill>
            <a:tailEnd type="triangle" w="med" len="sm"/>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pPr algn="ctr"/>
            <a:r>
              <a:rPr lang="en-US" dirty="0" smtClean="0"/>
              <a:t>When to intervene</a:t>
            </a:r>
            <a:endParaRPr lang="en-US" dirty="0"/>
          </a:p>
        </p:txBody>
      </p:sp>
      <p:sp>
        <p:nvSpPr>
          <p:cNvPr id="12" name="TextBox 11"/>
          <p:cNvSpPr txBox="1"/>
          <p:nvPr/>
        </p:nvSpPr>
        <p:spPr>
          <a:xfrm>
            <a:off x="1405753" y="4528067"/>
            <a:ext cx="1580046" cy="369332"/>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Prenatal care</a:t>
            </a:r>
            <a:endParaRPr lang="en-US" dirty="0">
              <a:solidFill>
                <a:schemeClr val="bg2"/>
              </a:solidFill>
            </a:endParaRPr>
          </a:p>
        </p:txBody>
      </p:sp>
      <p:sp>
        <p:nvSpPr>
          <p:cNvPr id="13" name="TextBox 12"/>
          <p:cNvSpPr txBox="1"/>
          <p:nvPr/>
        </p:nvSpPr>
        <p:spPr>
          <a:xfrm>
            <a:off x="3356138" y="4528067"/>
            <a:ext cx="2420760" cy="381382"/>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Infant well child visit</a:t>
            </a:r>
            <a:endParaRPr lang="en-US" dirty="0">
              <a:solidFill>
                <a:schemeClr val="bg2"/>
              </a:solidFill>
            </a:endParaRPr>
          </a:p>
        </p:txBody>
      </p:sp>
      <p:sp>
        <p:nvSpPr>
          <p:cNvPr id="14" name="TextBox 13"/>
          <p:cNvSpPr txBox="1"/>
          <p:nvPr/>
        </p:nvSpPr>
        <p:spPr>
          <a:xfrm>
            <a:off x="6414175" y="4528067"/>
            <a:ext cx="2079482" cy="646331"/>
          </a:xfrm>
          <a:prstGeom prst="rect">
            <a:avLst/>
          </a:prstGeom>
          <a:solidFill>
            <a:schemeClr val="accent1"/>
          </a:solidFill>
          <a:ln w="38100">
            <a:solidFill>
              <a:schemeClr val="tx1"/>
            </a:solidFill>
          </a:ln>
        </p:spPr>
        <p:txBody>
          <a:bodyPr wrap="square" rtlCol="0">
            <a:spAutoFit/>
          </a:bodyPr>
          <a:lstStyle/>
          <a:p>
            <a:r>
              <a:rPr lang="en-US" dirty="0">
                <a:solidFill>
                  <a:schemeClr val="bg2"/>
                </a:solidFill>
              </a:rPr>
              <a:t>D</a:t>
            </a:r>
            <a:r>
              <a:rPr lang="en-US" dirty="0" smtClean="0">
                <a:solidFill>
                  <a:schemeClr val="bg2"/>
                </a:solidFill>
              </a:rPr>
              <a:t>evelopmental or behavioral issues </a:t>
            </a:r>
            <a:endParaRPr lang="en-US" dirty="0">
              <a:solidFill>
                <a:schemeClr val="bg2"/>
              </a:solidFill>
            </a:endParaRPr>
          </a:p>
        </p:txBody>
      </p:sp>
      <p:sp>
        <p:nvSpPr>
          <p:cNvPr id="15" name="TextBox 14"/>
          <p:cNvSpPr txBox="1"/>
          <p:nvPr/>
        </p:nvSpPr>
        <p:spPr>
          <a:xfrm>
            <a:off x="1405753" y="5047990"/>
            <a:ext cx="4371146" cy="369332"/>
          </a:xfrm>
          <a:prstGeom prst="rect">
            <a:avLst/>
          </a:prstGeom>
          <a:solidFill>
            <a:schemeClr val="accent6"/>
          </a:solidFill>
          <a:ln w="38100">
            <a:solidFill>
              <a:schemeClr val="tx1"/>
            </a:solidFill>
          </a:ln>
        </p:spPr>
        <p:txBody>
          <a:bodyPr wrap="square" rtlCol="0">
            <a:spAutoFit/>
          </a:bodyPr>
          <a:lstStyle/>
          <a:p>
            <a:pPr algn="dist"/>
            <a:r>
              <a:rPr lang="en-US" dirty="0" smtClean="0">
                <a:solidFill>
                  <a:schemeClr val="bg2"/>
                </a:solidFill>
              </a:rPr>
              <a:t>Routine or targeted parental screening</a:t>
            </a:r>
            <a:endParaRPr lang="en-US" dirty="0">
              <a:solidFill>
                <a:schemeClr val="bg2"/>
              </a:solidFill>
            </a:endParaRPr>
          </a:p>
        </p:txBody>
      </p:sp>
      <p:sp>
        <p:nvSpPr>
          <p:cNvPr id="16" name="TextBox 15"/>
          <p:cNvSpPr txBox="1"/>
          <p:nvPr/>
        </p:nvSpPr>
        <p:spPr>
          <a:xfrm>
            <a:off x="8869680" y="4528067"/>
            <a:ext cx="1771092" cy="646331"/>
          </a:xfrm>
          <a:prstGeom prst="rect">
            <a:avLst/>
          </a:prstGeom>
          <a:solidFill>
            <a:schemeClr val="accent1"/>
          </a:solidFill>
          <a:ln w="38100">
            <a:solidFill>
              <a:schemeClr val="tx1"/>
            </a:solidFill>
          </a:ln>
        </p:spPr>
        <p:txBody>
          <a:bodyPr wrap="square" rtlCol="0">
            <a:spAutoFit/>
          </a:bodyPr>
          <a:lstStyle/>
          <a:p>
            <a:r>
              <a:rPr lang="en-US" dirty="0" smtClean="0">
                <a:solidFill>
                  <a:schemeClr val="bg2"/>
                </a:solidFill>
              </a:rPr>
              <a:t>Subsequent well child visit</a:t>
            </a:r>
            <a:endParaRPr lang="en-US" dirty="0">
              <a:solidFill>
                <a:schemeClr val="bg2"/>
              </a:solidFill>
            </a:endParaRPr>
          </a:p>
        </p:txBody>
      </p:sp>
      <p:sp>
        <p:nvSpPr>
          <p:cNvPr id="17" name="TextBox 16"/>
          <p:cNvSpPr txBox="1"/>
          <p:nvPr/>
        </p:nvSpPr>
        <p:spPr>
          <a:xfrm>
            <a:off x="6414174" y="5329717"/>
            <a:ext cx="4226597" cy="369332"/>
          </a:xfrm>
          <a:prstGeom prst="rect">
            <a:avLst/>
          </a:prstGeom>
          <a:solidFill>
            <a:schemeClr val="accent6"/>
          </a:solidFill>
          <a:ln w="38100">
            <a:solidFill>
              <a:schemeClr val="tx1"/>
            </a:solidFill>
          </a:ln>
        </p:spPr>
        <p:txBody>
          <a:bodyPr wrap="square" rtlCol="0">
            <a:spAutoFit/>
          </a:bodyPr>
          <a:lstStyle/>
          <a:p>
            <a:pPr algn="dist"/>
            <a:r>
              <a:rPr lang="en-US" dirty="0" smtClean="0">
                <a:solidFill>
                  <a:schemeClr val="bg2"/>
                </a:solidFill>
              </a:rPr>
              <a:t>Routine or targeted child screening</a:t>
            </a:r>
            <a:endParaRPr lang="en-US" dirty="0">
              <a:solidFill>
                <a:schemeClr val="bg2"/>
              </a:solidFill>
            </a:endParaRPr>
          </a:p>
        </p:txBody>
      </p:sp>
    </p:spTree>
    <p:extLst>
      <p:ext uri="{BB962C8B-B14F-4D97-AF65-F5344CB8AC3E}">
        <p14:creationId xmlns:p14="http://schemas.microsoft.com/office/powerpoint/2010/main" val="4257650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Barriers to identifying aces</a:t>
            </a:r>
            <a:r>
              <a:rPr lang="en-US" dirty="0" smtClean="0"/>
              <a:t> </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15</a:t>
            </a:fld>
            <a:endParaRPr lang="en-US" dirty="0"/>
          </a:p>
        </p:txBody>
      </p:sp>
      <p:sp>
        <p:nvSpPr>
          <p:cNvPr id="5" name="Oval 4"/>
          <p:cNvSpPr/>
          <p:nvPr/>
        </p:nvSpPr>
        <p:spPr>
          <a:xfrm>
            <a:off x="2009327" y="2016698"/>
            <a:ext cx="2622309" cy="137701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PROVIDER</a:t>
            </a:r>
            <a:endParaRPr lang="en-US" sz="2400" b="1" dirty="0"/>
          </a:p>
        </p:txBody>
      </p:sp>
      <p:sp>
        <p:nvSpPr>
          <p:cNvPr id="7" name="Flowchart: Terminator 6"/>
          <p:cNvSpPr/>
          <p:nvPr/>
        </p:nvSpPr>
        <p:spPr>
          <a:xfrm>
            <a:off x="5228312" y="4004125"/>
            <a:ext cx="1734428" cy="634483"/>
          </a:xfrm>
          <a:prstGeom prst="flowChartTermina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discomfort</a:t>
            </a:r>
            <a:endParaRPr lang="en-US" b="1" dirty="0"/>
          </a:p>
        </p:txBody>
      </p:sp>
      <p:sp>
        <p:nvSpPr>
          <p:cNvPr id="8" name="Flowchart: Terminator 7"/>
          <p:cNvSpPr/>
          <p:nvPr/>
        </p:nvSpPr>
        <p:spPr>
          <a:xfrm>
            <a:off x="8323438" y="3882977"/>
            <a:ext cx="1048174" cy="634483"/>
          </a:xfrm>
          <a:prstGeom prst="flowChartTermina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fear</a:t>
            </a:r>
            <a:endParaRPr lang="en-US" b="1" dirty="0"/>
          </a:p>
        </p:txBody>
      </p:sp>
      <p:sp>
        <p:nvSpPr>
          <p:cNvPr id="9" name="Flowchart: Terminator 8"/>
          <p:cNvSpPr/>
          <p:nvPr/>
        </p:nvSpPr>
        <p:spPr>
          <a:xfrm>
            <a:off x="9109150" y="5725964"/>
            <a:ext cx="1160141" cy="634483"/>
          </a:xfrm>
          <a:prstGeom prst="flowChartTermina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stigma</a:t>
            </a:r>
            <a:endParaRPr lang="en-US" b="1" dirty="0"/>
          </a:p>
        </p:txBody>
      </p:sp>
      <p:sp>
        <p:nvSpPr>
          <p:cNvPr id="10" name="Flowchart: Terminator 9"/>
          <p:cNvSpPr/>
          <p:nvPr/>
        </p:nvSpPr>
        <p:spPr>
          <a:xfrm>
            <a:off x="9976071" y="4668839"/>
            <a:ext cx="1489785" cy="634483"/>
          </a:xfrm>
          <a:prstGeom prst="flowChartTermina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judgment</a:t>
            </a:r>
            <a:endParaRPr lang="en-US" b="1" dirty="0"/>
          </a:p>
        </p:txBody>
      </p:sp>
      <p:sp>
        <p:nvSpPr>
          <p:cNvPr id="11" name="Flowchart: Terminator 10"/>
          <p:cNvSpPr/>
          <p:nvPr/>
        </p:nvSpPr>
        <p:spPr>
          <a:xfrm>
            <a:off x="6777660" y="5013420"/>
            <a:ext cx="2069865" cy="634483"/>
          </a:xfrm>
          <a:prstGeom prst="flowChartTermina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consequences</a:t>
            </a:r>
            <a:endParaRPr lang="en-US" b="1" dirty="0"/>
          </a:p>
        </p:txBody>
      </p:sp>
      <p:sp>
        <p:nvSpPr>
          <p:cNvPr id="12" name="Oval 11"/>
          <p:cNvSpPr/>
          <p:nvPr/>
        </p:nvSpPr>
        <p:spPr>
          <a:xfrm>
            <a:off x="7503383" y="2016698"/>
            <a:ext cx="2688284" cy="137701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PARENT</a:t>
            </a:r>
            <a:endParaRPr lang="en-US" sz="2400" b="1" dirty="0"/>
          </a:p>
        </p:txBody>
      </p:sp>
      <p:sp>
        <p:nvSpPr>
          <p:cNvPr id="13" name="Flowchart: Terminator 12"/>
          <p:cNvSpPr/>
          <p:nvPr/>
        </p:nvSpPr>
        <p:spPr>
          <a:xfrm>
            <a:off x="5122023" y="2984206"/>
            <a:ext cx="1947006" cy="634483"/>
          </a:xfrm>
          <a:prstGeom prst="flowChartTermina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inappropriate</a:t>
            </a:r>
            <a:endParaRPr lang="en-US" b="1" dirty="0"/>
          </a:p>
        </p:txBody>
      </p:sp>
      <p:sp>
        <p:nvSpPr>
          <p:cNvPr id="16" name="Flowchart: Terminator 15"/>
          <p:cNvSpPr/>
          <p:nvPr/>
        </p:nvSpPr>
        <p:spPr>
          <a:xfrm>
            <a:off x="3295887" y="4251573"/>
            <a:ext cx="951721" cy="634483"/>
          </a:xfrm>
          <a:prstGeom prst="flowChartTermina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time</a:t>
            </a:r>
            <a:endParaRPr lang="en-US" b="1" dirty="0"/>
          </a:p>
        </p:txBody>
      </p:sp>
      <p:sp>
        <p:nvSpPr>
          <p:cNvPr id="17" name="Flowchart: Terminator 16"/>
          <p:cNvSpPr/>
          <p:nvPr/>
        </p:nvSpPr>
        <p:spPr>
          <a:xfrm>
            <a:off x="4037237" y="5435298"/>
            <a:ext cx="1898727" cy="779300"/>
          </a:xfrm>
          <a:prstGeom prst="flowChartTermina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a:t>
            </a:r>
            <a:r>
              <a:rPr lang="en-US" b="1" dirty="0" smtClean="0"/>
              <a:t>nadequate interventions</a:t>
            </a:r>
            <a:endParaRPr lang="en-US" b="1" dirty="0"/>
          </a:p>
        </p:txBody>
      </p:sp>
      <p:sp>
        <p:nvSpPr>
          <p:cNvPr id="18" name="Flowchart: Terminator 17"/>
          <p:cNvSpPr/>
          <p:nvPr/>
        </p:nvSpPr>
        <p:spPr>
          <a:xfrm>
            <a:off x="752554" y="3864112"/>
            <a:ext cx="1852801" cy="779300"/>
          </a:xfrm>
          <a:prstGeom prst="flowChartTermina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a:t>
            </a:r>
            <a:r>
              <a:rPr lang="en-US" b="1" dirty="0" smtClean="0"/>
              <a:t>ffect on relationship</a:t>
            </a:r>
            <a:endParaRPr lang="en-US" b="1" dirty="0"/>
          </a:p>
        </p:txBody>
      </p:sp>
      <p:sp>
        <p:nvSpPr>
          <p:cNvPr id="19" name="Flowchart: Terminator 18"/>
          <p:cNvSpPr/>
          <p:nvPr/>
        </p:nvSpPr>
        <p:spPr>
          <a:xfrm>
            <a:off x="1713998" y="5093343"/>
            <a:ext cx="1399593" cy="779300"/>
          </a:xfrm>
          <a:prstGeom prst="flowChartTermina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a:t>
            </a:r>
            <a:r>
              <a:rPr lang="en-US" b="1" dirty="0" smtClean="0"/>
              <a:t>ersonal trauma</a:t>
            </a:r>
            <a:endParaRPr lang="en-US" b="1" dirty="0"/>
          </a:p>
        </p:txBody>
      </p:sp>
      <p:cxnSp>
        <p:nvCxnSpPr>
          <p:cNvPr id="21" name="Straight Arrow Connector 20"/>
          <p:cNvCxnSpPr>
            <a:stCxn id="5" idx="5"/>
            <a:endCxn id="7" idx="1"/>
          </p:cNvCxnSpPr>
          <p:nvPr/>
        </p:nvCxnSpPr>
        <p:spPr>
          <a:xfrm>
            <a:off x="4247608" y="3192050"/>
            <a:ext cx="980704" cy="1129317"/>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13" idx="1"/>
          </p:cNvCxnSpPr>
          <p:nvPr/>
        </p:nvCxnSpPr>
        <p:spPr>
          <a:xfrm>
            <a:off x="4522948" y="2984206"/>
            <a:ext cx="599075" cy="317242"/>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6" idx="0"/>
          </p:cNvCxnSpPr>
          <p:nvPr/>
        </p:nvCxnSpPr>
        <p:spPr>
          <a:xfrm>
            <a:off x="3544834" y="3393709"/>
            <a:ext cx="226914" cy="857864"/>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705152" y="3393709"/>
            <a:ext cx="366422" cy="1699634"/>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7" idx="0"/>
          </p:cNvCxnSpPr>
          <p:nvPr/>
        </p:nvCxnSpPr>
        <p:spPr>
          <a:xfrm>
            <a:off x="3935811" y="3307422"/>
            <a:ext cx="1050790" cy="2127876"/>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085555" y="3292880"/>
            <a:ext cx="454473" cy="571232"/>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3"/>
          </p:cNvCxnSpPr>
          <p:nvPr/>
        </p:nvCxnSpPr>
        <p:spPr>
          <a:xfrm flipH="1">
            <a:off x="7069029" y="2984206"/>
            <a:ext cx="540643" cy="317242"/>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2" idx="3"/>
            <a:endCxn id="7" idx="3"/>
          </p:cNvCxnSpPr>
          <p:nvPr/>
        </p:nvCxnSpPr>
        <p:spPr>
          <a:xfrm flipH="1">
            <a:off x="6962740" y="3192050"/>
            <a:ext cx="934333" cy="1129317"/>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2" idx="4"/>
            <a:endCxn id="8" idx="0"/>
          </p:cNvCxnSpPr>
          <p:nvPr/>
        </p:nvCxnSpPr>
        <p:spPr>
          <a:xfrm>
            <a:off x="8847525" y="3393709"/>
            <a:ext cx="0" cy="489268"/>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11" idx="0"/>
          </p:cNvCxnSpPr>
          <p:nvPr/>
        </p:nvCxnSpPr>
        <p:spPr>
          <a:xfrm flipH="1">
            <a:off x="7812593" y="4434529"/>
            <a:ext cx="539601" cy="578891"/>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9" idx="0"/>
          </p:cNvCxnSpPr>
          <p:nvPr/>
        </p:nvCxnSpPr>
        <p:spPr>
          <a:xfrm>
            <a:off x="9176327" y="4509168"/>
            <a:ext cx="512894" cy="1216796"/>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8" idx="3"/>
          </p:cNvCxnSpPr>
          <p:nvPr/>
        </p:nvCxnSpPr>
        <p:spPr>
          <a:xfrm>
            <a:off x="9371612" y="4200219"/>
            <a:ext cx="746351" cy="468620"/>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74" name="Flowchart: Terminator 73"/>
          <p:cNvSpPr/>
          <p:nvPr/>
        </p:nvSpPr>
        <p:spPr>
          <a:xfrm>
            <a:off x="10092367" y="3496535"/>
            <a:ext cx="1048174" cy="634483"/>
          </a:xfrm>
          <a:prstGeom prst="flowChartTermina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shame</a:t>
            </a:r>
            <a:endParaRPr lang="en-US" b="1" dirty="0"/>
          </a:p>
        </p:txBody>
      </p:sp>
      <p:cxnSp>
        <p:nvCxnSpPr>
          <p:cNvPr id="75" name="Straight Arrow Connector 74"/>
          <p:cNvCxnSpPr>
            <a:stCxn id="12" idx="5"/>
          </p:cNvCxnSpPr>
          <p:nvPr/>
        </p:nvCxnSpPr>
        <p:spPr>
          <a:xfrm>
            <a:off x="9797977" y="3192050"/>
            <a:ext cx="393690" cy="318008"/>
          </a:xfrm>
          <a:prstGeom prst="straightConnector1">
            <a:avLst/>
          </a:prstGeom>
          <a:ln w="57150" cap="rnd">
            <a:solidFill>
              <a:schemeClr val="accent2"/>
            </a:solidFill>
            <a:headEnd w="med" len="sm"/>
            <a:tailEnd type="triangl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240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3" grpId="0" animBg="1"/>
      <p:bldP spid="16" grpId="0" animBg="1"/>
      <p:bldP spid="17" grpId="0" animBg="1"/>
      <p:bldP spid="18" grpId="0" animBg="1"/>
      <p:bldP spid="19" grpId="0" animBg="1"/>
      <p:bldP spid="7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Overcoming these barriers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31034650"/>
              </p:ext>
            </p:extLst>
          </p:nvPr>
        </p:nvGraphicFramePr>
        <p:xfrm>
          <a:off x="2664745" y="1895856"/>
          <a:ext cx="6868605" cy="45439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4FAB73BC-B049-4115-A692-8D63A059BFB8}" type="slidenum">
              <a:rPr lang="en-US" smtClean="0"/>
              <a:t>16</a:t>
            </a:fld>
            <a:endParaRPr lang="en-US" dirty="0"/>
          </a:p>
        </p:txBody>
      </p:sp>
      <p:sp>
        <p:nvSpPr>
          <p:cNvPr id="6" name="Rounded Rectangle 5"/>
          <p:cNvSpPr/>
          <p:nvPr/>
        </p:nvSpPr>
        <p:spPr>
          <a:xfrm>
            <a:off x="5040130" y="3718504"/>
            <a:ext cx="2117834" cy="898635"/>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Emphasize child wellbeing</a:t>
            </a:r>
            <a:endParaRPr lang="en-US" b="1" dirty="0"/>
          </a:p>
        </p:txBody>
      </p:sp>
    </p:spTree>
    <p:extLst>
      <p:ext uri="{BB962C8B-B14F-4D97-AF65-F5344CB8AC3E}">
        <p14:creationId xmlns:p14="http://schemas.microsoft.com/office/powerpoint/2010/main" val="71303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pic>
        <p:nvPicPr>
          <p:cNvPr id="8" name="Picture 7"/>
          <p:cNvPicPr>
            <a:picLocks noChangeAspect="1"/>
          </p:cNvPicPr>
          <p:nvPr/>
        </p:nvPicPr>
        <p:blipFill rotWithShape="1">
          <a:blip r:embed="rId3"/>
          <a:srcRect l="3835" r="4720"/>
          <a:stretch/>
        </p:blipFill>
        <p:spPr>
          <a:xfrm>
            <a:off x="993232" y="0"/>
            <a:ext cx="4887311" cy="6881338"/>
          </a:xfrm>
          <a:prstGeom prst="rect">
            <a:avLst/>
          </a:prstGeom>
        </p:spPr>
      </p:pic>
      <p:pic>
        <p:nvPicPr>
          <p:cNvPr id="13" name="Picture 12"/>
          <p:cNvPicPr>
            <a:picLocks noChangeAspect="1"/>
          </p:cNvPicPr>
          <p:nvPr/>
        </p:nvPicPr>
        <p:blipFill>
          <a:blip r:embed="rId4"/>
          <a:stretch>
            <a:fillRect/>
          </a:stretch>
        </p:blipFill>
        <p:spPr>
          <a:xfrm>
            <a:off x="7062952" y="279836"/>
            <a:ext cx="4130159" cy="6261830"/>
          </a:xfrm>
          <a:prstGeom prst="rect">
            <a:avLst/>
          </a:prstGeom>
        </p:spPr>
      </p:pic>
    </p:spTree>
    <p:extLst>
      <p:ext uri="{BB962C8B-B14F-4D97-AF65-F5344CB8AC3E}">
        <p14:creationId xmlns:p14="http://schemas.microsoft.com/office/powerpoint/2010/main" val="2793098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3359" y="531928"/>
            <a:ext cx="10058400" cy="1609344"/>
          </a:xfrm>
        </p:spPr>
        <p:txBody>
          <a:bodyPr/>
          <a:lstStyle/>
          <a:p>
            <a:r>
              <a:rPr lang="en-US" dirty="0" smtClean="0"/>
              <a:t>The CYW model</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18</a:t>
            </a:fld>
            <a:endParaRPr lang="en-US" dirty="0"/>
          </a:p>
        </p:txBody>
      </p:sp>
      <p:pic>
        <p:nvPicPr>
          <p:cNvPr id="5" name="Picture 4"/>
          <p:cNvPicPr>
            <a:picLocks noChangeAspect="1"/>
          </p:cNvPicPr>
          <p:nvPr/>
        </p:nvPicPr>
        <p:blipFill>
          <a:blip r:embed="rId3"/>
          <a:stretch>
            <a:fillRect/>
          </a:stretch>
        </p:blipFill>
        <p:spPr>
          <a:xfrm>
            <a:off x="6716110" y="3941"/>
            <a:ext cx="5475890" cy="6854060"/>
          </a:xfrm>
          <a:prstGeom prst="rect">
            <a:avLst/>
          </a:prstGeom>
        </p:spPr>
      </p:pic>
      <p:pic>
        <p:nvPicPr>
          <p:cNvPr id="6" name="Picture 5"/>
          <p:cNvPicPr>
            <a:picLocks noChangeAspect="1"/>
          </p:cNvPicPr>
          <p:nvPr/>
        </p:nvPicPr>
        <p:blipFill>
          <a:blip r:embed="rId4"/>
          <a:stretch>
            <a:fillRect/>
          </a:stretch>
        </p:blipFill>
        <p:spPr>
          <a:xfrm>
            <a:off x="1069848" y="2574667"/>
            <a:ext cx="4779159" cy="3014121"/>
          </a:xfrm>
          <a:prstGeom prst="rect">
            <a:avLst/>
          </a:prstGeom>
        </p:spPr>
      </p:pic>
    </p:spTree>
    <p:extLst>
      <p:ext uri="{BB962C8B-B14F-4D97-AF65-F5344CB8AC3E}">
        <p14:creationId xmlns:p14="http://schemas.microsoft.com/office/powerpoint/2010/main" val="182994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interviewing</a:t>
            </a:r>
            <a:endParaRPr lang="en-US" dirty="0"/>
          </a:p>
        </p:txBody>
      </p:sp>
      <p:sp>
        <p:nvSpPr>
          <p:cNvPr id="5" name="Content Placeholder 4"/>
          <p:cNvSpPr>
            <a:spLocks noGrp="1"/>
          </p:cNvSpPr>
          <p:nvPr>
            <p:ph idx="1"/>
          </p:nvPr>
        </p:nvSpPr>
        <p:spPr/>
        <p:txBody>
          <a:bodyPr>
            <a:normAutofit lnSpcReduction="10000"/>
          </a:bodyPr>
          <a:lstStyle/>
          <a:p>
            <a:r>
              <a:rPr lang="en-US" dirty="0" smtClean="0"/>
              <a:t>A lot of pertinent information can be obtained from the content of our current well child check-ups</a:t>
            </a:r>
          </a:p>
          <a:p>
            <a:pPr lvl="1"/>
            <a:r>
              <a:rPr lang="en-US" dirty="0" smtClean="0"/>
              <a:t>Who lives at home with the child?</a:t>
            </a:r>
          </a:p>
          <a:p>
            <a:pPr lvl="1"/>
            <a:r>
              <a:rPr lang="en-US" dirty="0" smtClean="0"/>
              <a:t>Has your home life changed significantly</a:t>
            </a:r>
          </a:p>
          <a:p>
            <a:pPr lvl="1"/>
            <a:r>
              <a:rPr lang="en-US" dirty="0" smtClean="0"/>
              <a:t>Developmental or behavioral concerns</a:t>
            </a:r>
          </a:p>
          <a:p>
            <a:pPr lvl="1"/>
            <a:r>
              <a:rPr lang="en-US" dirty="0" smtClean="0"/>
              <a:t>School performance, friends</a:t>
            </a:r>
          </a:p>
          <a:p>
            <a:pPr lvl="1"/>
            <a:r>
              <a:rPr lang="en-US" dirty="0"/>
              <a:t>C</a:t>
            </a:r>
            <a:r>
              <a:rPr lang="en-US" dirty="0" smtClean="0"/>
              <a:t>ommunity and family resilience resources</a:t>
            </a:r>
          </a:p>
          <a:p>
            <a:r>
              <a:rPr lang="en-US" dirty="0" smtClean="0"/>
              <a:t>Has anything bad, sad, or scary happened to your child recently?</a:t>
            </a:r>
          </a:p>
          <a:p>
            <a:r>
              <a:rPr lang="en-US" dirty="0" smtClean="0"/>
              <a:t>How do you deal with stress?</a:t>
            </a:r>
          </a:p>
          <a:p>
            <a:r>
              <a:rPr lang="en-US" dirty="0" smtClean="0"/>
              <a:t>More direct questions may be required to identify domestic violence, substance abuse, bullying, or child abuse</a:t>
            </a:r>
          </a:p>
          <a:p>
            <a:r>
              <a:rPr lang="en-US" dirty="0"/>
              <a:t>How is the child coping with the traumatic event?</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69106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Origins</a:t>
            </a:r>
            <a:endParaRPr lang="en-US" dirty="0"/>
          </a:p>
        </p:txBody>
      </p:sp>
      <p:sp>
        <p:nvSpPr>
          <p:cNvPr id="3" name="Content Placeholder 2"/>
          <p:cNvSpPr>
            <a:spLocks noGrp="1"/>
          </p:cNvSpPr>
          <p:nvPr>
            <p:ph idx="1"/>
          </p:nvPr>
        </p:nvSpPr>
        <p:spPr>
          <a:xfrm>
            <a:off x="1069848" y="2121408"/>
            <a:ext cx="5227043" cy="4050792"/>
          </a:xfrm>
        </p:spPr>
        <p:txBody>
          <a:bodyPr/>
          <a:lstStyle/>
          <a:p>
            <a:r>
              <a:rPr lang="en-US" dirty="0" smtClean="0"/>
              <a:t>In 1985, </a:t>
            </a:r>
            <a:r>
              <a:rPr lang="en-US" dirty="0" err="1" smtClean="0"/>
              <a:t>Dr</a:t>
            </a:r>
            <a:r>
              <a:rPr lang="en-US" dirty="0" smtClean="0"/>
              <a:t> Vincent </a:t>
            </a:r>
            <a:r>
              <a:rPr lang="en-US" dirty="0" err="1" smtClean="0"/>
              <a:t>Felitti</a:t>
            </a:r>
            <a:r>
              <a:rPr lang="en-US" dirty="0" smtClean="0"/>
              <a:t> was the Chief of Preventative Medicine at Kaiser Permanente San Diego running a clinic for morbidly obese adults</a:t>
            </a:r>
          </a:p>
          <a:p>
            <a:r>
              <a:rPr lang="en-US" dirty="0" smtClean="0"/>
              <a:t>He accidentally discovered a surprising correlation between childhood sexual abuse and adult obesity – eating as a coping mechanism</a:t>
            </a:r>
          </a:p>
          <a:p>
            <a:r>
              <a:rPr lang="en-US" dirty="0" smtClean="0"/>
              <a:t>This led him and </a:t>
            </a:r>
            <a:r>
              <a:rPr lang="en-US" dirty="0" err="1" smtClean="0"/>
              <a:t>Dr</a:t>
            </a:r>
            <a:r>
              <a:rPr lang="en-US" dirty="0" smtClean="0"/>
              <a:t> Robert </a:t>
            </a:r>
            <a:r>
              <a:rPr lang="en-US" dirty="0" err="1" smtClean="0"/>
              <a:t>Anda</a:t>
            </a:r>
            <a:r>
              <a:rPr lang="en-US" dirty="0" smtClean="0"/>
              <a:t>, a medical epidemiologist with the CDC, to explore the connection between childhood trauma and adult health</a:t>
            </a:r>
            <a:endParaRPr lang="en-US" dirty="0"/>
          </a:p>
        </p:txBody>
      </p:sp>
      <p:pic>
        <p:nvPicPr>
          <p:cNvPr id="3078" name="Picture 6" descr="http://www.aceinterface.com/_images/Rob_bio_3030.jpg"/>
          <p:cNvPicPr>
            <a:picLocks noChangeAspect="1" noChangeArrowheads="1"/>
          </p:cNvPicPr>
          <p:nvPr/>
        </p:nvPicPr>
        <p:blipFill rotWithShape="1">
          <a:blip r:embed="rId3">
            <a:extLst>
              <a:ext uri="{28A0092B-C50C-407E-A947-70E740481C1C}">
                <a14:useLocalDpi xmlns:a14="http://schemas.microsoft.com/office/drawing/2010/main" val="0"/>
              </a:ext>
            </a:extLst>
          </a:blip>
          <a:srcRect t="645" b="19600"/>
          <a:stretch/>
        </p:blipFill>
        <p:spPr bwMode="auto">
          <a:xfrm>
            <a:off x="7216785" y="3677226"/>
            <a:ext cx="3733661" cy="2057401"/>
          </a:xfrm>
          <a:prstGeom prst="rect">
            <a:avLst/>
          </a:prstGeom>
          <a:noFill/>
          <a:ln w="57150">
            <a:solidFill>
              <a:schemeClr val="accent1"/>
            </a:solidFill>
          </a:ln>
          <a:extLst>
            <a:ext uri="{909E8E84-426E-40DD-AFC4-6F175D3DCCD1}">
              <a14:hiddenFill xmlns:a14="http://schemas.microsoft.com/office/drawing/2010/main">
                <a:solidFill>
                  <a:srgbClr val="FFFFFF"/>
                </a:solidFill>
              </a14:hiddenFill>
            </a:ext>
          </a:extLst>
        </p:spPr>
      </p:pic>
      <p:pic>
        <p:nvPicPr>
          <p:cNvPr id="3080" name="Picture 8" descr="http://acestoohigh.files.wordpress.com/2012/10/avafelitti.png?w=3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6785" y="979445"/>
            <a:ext cx="3733661" cy="2102062"/>
          </a:xfrm>
          <a:prstGeom prst="rect">
            <a:avLst/>
          </a:prstGeom>
          <a:noFill/>
          <a:ln w="57150">
            <a:solidFill>
              <a:schemeClr val="accent1"/>
            </a:solid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181866" y="3081507"/>
            <a:ext cx="2306628" cy="369332"/>
          </a:xfrm>
          <a:prstGeom prst="rect">
            <a:avLst/>
          </a:prstGeom>
          <a:noFill/>
        </p:spPr>
        <p:txBody>
          <a:bodyPr wrap="square" rtlCol="0">
            <a:spAutoFit/>
          </a:bodyPr>
          <a:lstStyle/>
          <a:p>
            <a:r>
              <a:rPr lang="en-US" dirty="0" err="1" smtClean="0"/>
              <a:t>Dr</a:t>
            </a:r>
            <a:r>
              <a:rPr lang="en-US" dirty="0" smtClean="0"/>
              <a:t> Vincent </a:t>
            </a:r>
            <a:r>
              <a:rPr lang="en-US" dirty="0" err="1" smtClean="0"/>
              <a:t>Felitti</a:t>
            </a:r>
            <a:endParaRPr lang="en-US" dirty="0"/>
          </a:p>
        </p:txBody>
      </p:sp>
      <p:sp>
        <p:nvSpPr>
          <p:cNvPr id="9" name="TextBox 8"/>
          <p:cNvSpPr txBox="1"/>
          <p:nvPr/>
        </p:nvSpPr>
        <p:spPr>
          <a:xfrm>
            <a:off x="9212203" y="5734628"/>
            <a:ext cx="2306628" cy="369332"/>
          </a:xfrm>
          <a:prstGeom prst="rect">
            <a:avLst/>
          </a:prstGeom>
          <a:noFill/>
        </p:spPr>
        <p:txBody>
          <a:bodyPr wrap="square" rtlCol="0">
            <a:spAutoFit/>
          </a:bodyPr>
          <a:lstStyle/>
          <a:p>
            <a:r>
              <a:rPr lang="en-US" dirty="0" err="1" smtClean="0"/>
              <a:t>Dr</a:t>
            </a:r>
            <a:r>
              <a:rPr lang="en-US" dirty="0" smtClean="0"/>
              <a:t> Robert </a:t>
            </a:r>
            <a:r>
              <a:rPr lang="en-US" dirty="0" err="1" smtClean="0"/>
              <a:t>Anda</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773258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 educational resources</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20</a:t>
            </a:fld>
            <a:endParaRPr lang="en-US" dirty="0"/>
          </a:p>
        </p:txBody>
      </p:sp>
      <p:sp>
        <p:nvSpPr>
          <p:cNvPr id="5" name="Content Placeholder 5"/>
          <p:cNvSpPr>
            <a:spLocks noGrp="1"/>
          </p:cNvSpPr>
          <p:nvPr>
            <p:ph idx="1"/>
          </p:nvPr>
        </p:nvSpPr>
        <p:spPr>
          <a:xfrm>
            <a:off x="1885132" y="3307110"/>
            <a:ext cx="3523129" cy="402742"/>
          </a:xfrm>
        </p:spPr>
        <p:txBody>
          <a:bodyPr>
            <a:noAutofit/>
          </a:bodyPr>
          <a:lstStyle/>
          <a:p>
            <a:pPr marL="0" indent="0">
              <a:lnSpc>
                <a:spcPct val="120000"/>
              </a:lnSpc>
              <a:buNone/>
            </a:pPr>
            <a:r>
              <a:rPr lang="en-US" sz="1400" dirty="0" smtClean="0"/>
              <a:t>Trauma-informed anticipatory guidance</a:t>
            </a:r>
          </a:p>
        </p:txBody>
      </p:sp>
      <p:pic>
        <p:nvPicPr>
          <p:cNvPr id="6" name="Picture 5"/>
          <p:cNvPicPr>
            <a:picLocks noChangeAspect="1"/>
          </p:cNvPicPr>
          <p:nvPr/>
        </p:nvPicPr>
        <p:blipFill rotWithShape="1">
          <a:blip r:embed="rId3"/>
          <a:srcRect l="1587" t="3463" r="22246" b="6672"/>
          <a:stretch/>
        </p:blipFill>
        <p:spPr>
          <a:xfrm>
            <a:off x="1885131" y="1967294"/>
            <a:ext cx="3523130" cy="1355463"/>
          </a:xfrm>
          <a:prstGeom prst="rect">
            <a:avLst/>
          </a:prstGeom>
          <a:ln w="12700">
            <a:solidFill>
              <a:srgbClr val="F2F1F0"/>
            </a:solidFill>
          </a:ln>
        </p:spPr>
      </p:pic>
      <p:pic>
        <p:nvPicPr>
          <p:cNvPr id="8" name="Picture 7"/>
          <p:cNvPicPr>
            <a:picLocks noChangeAspect="1"/>
          </p:cNvPicPr>
          <p:nvPr/>
        </p:nvPicPr>
        <p:blipFill>
          <a:blip r:embed="rId4"/>
          <a:stretch>
            <a:fillRect/>
          </a:stretch>
        </p:blipFill>
        <p:spPr>
          <a:xfrm>
            <a:off x="1921707" y="4057637"/>
            <a:ext cx="3485412" cy="1792172"/>
          </a:xfrm>
          <a:prstGeom prst="rect">
            <a:avLst/>
          </a:prstGeom>
          <a:ln w="12700">
            <a:solidFill>
              <a:srgbClr val="FF7700"/>
            </a:solidFill>
          </a:ln>
        </p:spPr>
      </p:pic>
      <p:pic>
        <p:nvPicPr>
          <p:cNvPr id="9" name="Picture 8"/>
          <p:cNvPicPr>
            <a:picLocks noChangeAspect="1"/>
          </p:cNvPicPr>
          <p:nvPr/>
        </p:nvPicPr>
        <p:blipFill>
          <a:blip r:embed="rId5"/>
          <a:stretch>
            <a:fillRect/>
          </a:stretch>
        </p:blipFill>
        <p:spPr>
          <a:xfrm>
            <a:off x="6528539" y="1967294"/>
            <a:ext cx="3516007" cy="3759897"/>
          </a:xfrm>
          <a:prstGeom prst="rect">
            <a:avLst/>
          </a:prstGeom>
          <a:ln w="12700">
            <a:solidFill>
              <a:srgbClr val="FF5700"/>
            </a:solidFill>
          </a:ln>
        </p:spPr>
      </p:pic>
    </p:spTree>
    <p:extLst>
      <p:ext uri="{BB962C8B-B14F-4D97-AF65-F5344CB8AC3E}">
        <p14:creationId xmlns:p14="http://schemas.microsoft.com/office/powerpoint/2010/main" val="130791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770" t="2347" r="1988" b="1587"/>
          <a:stretch/>
        </p:blipFill>
        <p:spPr>
          <a:xfrm>
            <a:off x="900331" y="351692"/>
            <a:ext cx="10367891" cy="6203854"/>
          </a:xfrm>
          <a:prstGeom prst="rect">
            <a:avLst/>
          </a:prstGeom>
        </p:spPr>
      </p:pic>
      <p:sp>
        <p:nvSpPr>
          <p:cNvPr id="5" name="TextBox 4"/>
          <p:cNvSpPr txBox="1"/>
          <p:nvPr/>
        </p:nvSpPr>
        <p:spPr>
          <a:xfrm>
            <a:off x="4768948" y="6555546"/>
            <a:ext cx="6611816" cy="276999"/>
          </a:xfrm>
          <a:prstGeom prst="rect">
            <a:avLst/>
          </a:prstGeom>
          <a:noFill/>
        </p:spPr>
        <p:txBody>
          <a:bodyPr wrap="square" rtlCol="0">
            <a:spAutoFit/>
          </a:bodyPr>
          <a:lstStyle/>
          <a:p>
            <a:r>
              <a:rPr lang="en-US" sz="1200" dirty="0">
                <a:solidFill>
                  <a:schemeClr val="accent2"/>
                </a:solidFill>
              </a:rPr>
              <a:t>http://www.kidspot.com.au/10-phrases-you-hear-in-resilient-families-are-you-using-them/</a:t>
            </a:r>
          </a:p>
        </p:txBody>
      </p:sp>
      <p:sp>
        <p:nvSpPr>
          <p:cNvPr id="6" name="Slide Number Placeholder 5"/>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34868747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FAB73BC-B049-4115-A692-8D63A059BFB8}" type="slidenum">
              <a:rPr lang="en-US" smtClean="0"/>
              <a:t>22</a:t>
            </a:fld>
            <a:endParaRPr lang="en-US" dirty="0"/>
          </a:p>
        </p:txBody>
      </p:sp>
      <p:pic>
        <p:nvPicPr>
          <p:cNvPr id="4" name="Picture 3"/>
          <p:cNvPicPr>
            <a:picLocks noChangeAspect="1"/>
          </p:cNvPicPr>
          <p:nvPr/>
        </p:nvPicPr>
        <p:blipFill>
          <a:blip r:embed="rId2"/>
          <a:stretch>
            <a:fillRect/>
          </a:stretch>
        </p:blipFill>
        <p:spPr>
          <a:xfrm>
            <a:off x="3716794" y="0"/>
            <a:ext cx="4758412" cy="6889500"/>
          </a:xfrm>
          <a:prstGeom prst="rect">
            <a:avLst/>
          </a:prstGeom>
        </p:spPr>
      </p:pic>
    </p:spTree>
    <p:extLst>
      <p:ext uri="{BB962C8B-B14F-4D97-AF65-F5344CB8AC3E}">
        <p14:creationId xmlns:p14="http://schemas.microsoft.com/office/powerpoint/2010/main" val="3619603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Treatment – county resources</a:t>
            </a: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23</a:t>
            </a:fld>
            <a:endParaRPr lang="en-US" dirty="0"/>
          </a:p>
        </p:txBody>
      </p:sp>
      <p:pic>
        <p:nvPicPr>
          <p:cNvPr id="2050" name="Picture 2" descr="https://scontent.fsnc1-1.fna.fbcdn.net/hphotos-xpl1/v/t1.0-9/1455923_906562116023233_74038275754057210_n.jpg?oh=e48233ac99fa5ade80672db4edb25bb2&amp;oe=56BBAC4F">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4248" t="18815" r="11970" b="14967"/>
          <a:stretch/>
        </p:blipFill>
        <p:spPr bwMode="auto">
          <a:xfrm>
            <a:off x="1069848" y="2178840"/>
            <a:ext cx="2161867" cy="20627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3663564" y="2187915"/>
            <a:ext cx="2592887" cy="2053664"/>
          </a:xfrm>
          <a:prstGeom prst="rect">
            <a:avLst/>
          </a:prstGeom>
          <a:solidFill>
            <a:schemeClr val="accent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u="sng" dirty="0" smtClean="0"/>
              <a:t>Home Visits</a:t>
            </a:r>
          </a:p>
          <a:p>
            <a:pPr marL="285750" indent="-285750">
              <a:buFont typeface="Arial" panose="020B0604020202020204" pitchFamily="34" charset="0"/>
              <a:buChar char="•"/>
            </a:pPr>
            <a:r>
              <a:rPr lang="en-US" dirty="0" smtClean="0"/>
              <a:t>Hello Baby (West)</a:t>
            </a:r>
          </a:p>
          <a:p>
            <a:pPr marL="285750" indent="-285750">
              <a:buFont typeface="Arial" panose="020B0604020202020204" pitchFamily="34" charset="0"/>
              <a:buChar char="•"/>
            </a:pPr>
            <a:r>
              <a:rPr lang="en-US" dirty="0" smtClean="0"/>
              <a:t>Welcome Home Baby (East/Central)</a:t>
            </a:r>
          </a:p>
          <a:p>
            <a:pPr marL="285750" indent="-285750">
              <a:buFont typeface="Arial" panose="020B0604020202020204" pitchFamily="34" charset="0"/>
              <a:buChar char="•"/>
            </a:pPr>
            <a:r>
              <a:rPr lang="en-US" dirty="0" smtClean="0"/>
              <a:t>Public Health Nurse</a:t>
            </a:r>
          </a:p>
          <a:p>
            <a:pPr marL="285750" indent="-285750">
              <a:buFont typeface="Arial" panose="020B0604020202020204" pitchFamily="34" charset="0"/>
              <a:buChar char="•"/>
            </a:pPr>
            <a:r>
              <a:rPr lang="en-US" dirty="0" smtClean="0"/>
              <a:t>Child Abuse Prevention Council</a:t>
            </a:r>
            <a:endParaRPr lang="en-US" dirty="0"/>
          </a:p>
        </p:txBody>
      </p:sp>
      <p:pic>
        <p:nvPicPr>
          <p:cNvPr id="7" name="Picture 6">
            <a:hlinkClick r:id="rId5"/>
          </p:cNvPr>
          <p:cNvPicPr>
            <a:picLocks noChangeAspect="1"/>
          </p:cNvPicPr>
          <p:nvPr/>
        </p:nvPicPr>
        <p:blipFill rotWithShape="1">
          <a:blip r:embed="rId6"/>
          <a:srcRect l="2387" t="3130" r="2122" b="26610"/>
          <a:stretch/>
        </p:blipFill>
        <p:spPr>
          <a:xfrm>
            <a:off x="6702814" y="2178840"/>
            <a:ext cx="1990725" cy="3771900"/>
          </a:xfrm>
          <a:prstGeom prst="rect">
            <a:avLst/>
          </a:prstGeom>
          <a:ln>
            <a:solidFill>
              <a:schemeClr val="tx1"/>
            </a:solidFill>
          </a:ln>
        </p:spPr>
      </p:pic>
      <p:grpSp>
        <p:nvGrpSpPr>
          <p:cNvPr id="11" name="Group 10"/>
          <p:cNvGrpSpPr/>
          <p:nvPr/>
        </p:nvGrpSpPr>
        <p:grpSpPr>
          <a:xfrm>
            <a:off x="1069848" y="4640926"/>
            <a:ext cx="5186603" cy="413057"/>
            <a:chOff x="1069848" y="4382102"/>
            <a:chExt cx="5710989" cy="489284"/>
          </a:xfrm>
        </p:grpSpPr>
        <p:pic>
          <p:nvPicPr>
            <p:cNvPr id="8" name="Picture 7"/>
            <p:cNvPicPr>
              <a:picLocks noChangeAspect="1"/>
            </p:cNvPicPr>
            <p:nvPr/>
          </p:nvPicPr>
          <p:blipFill rotWithShape="1">
            <a:blip r:embed="rId7"/>
            <a:srcRect l="296" t="3641" r="688" b="4355"/>
            <a:stretch/>
          </p:blipFill>
          <p:spPr>
            <a:xfrm>
              <a:off x="1069848" y="4382102"/>
              <a:ext cx="5710989" cy="489284"/>
            </a:xfrm>
            <a:prstGeom prst="rect">
              <a:avLst/>
            </a:prstGeom>
            <a:ln>
              <a:solidFill>
                <a:schemeClr val="tx1"/>
              </a:solidFill>
            </a:ln>
          </p:spPr>
        </p:pic>
        <p:pic>
          <p:nvPicPr>
            <p:cNvPr id="2052" name="Picture 4" descr="Contra Costa Crisis Center">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43662" y="4462658"/>
              <a:ext cx="1443159" cy="311722"/>
            </a:xfrm>
            <a:prstGeom prst="rect">
              <a:avLst/>
            </a:prstGeom>
            <a:noFill/>
            <a:extLst>
              <a:ext uri="{909E8E84-426E-40DD-AFC4-6F175D3DCCD1}">
                <a14:hiddenFill xmlns:a14="http://schemas.microsoft.com/office/drawing/2010/main">
                  <a:solidFill>
                    <a:srgbClr val="FFFFFF"/>
                  </a:solidFill>
                </a14:hiddenFill>
              </a:ext>
            </a:extLst>
          </p:spPr>
        </p:pic>
      </p:grpSp>
      <p:pic>
        <p:nvPicPr>
          <p:cNvPr id="2056" name="Picture 8" descr="http://static1.squarespace.com/static/54834847e4b02725c6ada9d1/t/54d3db4ce4b0d3bb68b60f15/1445626658913/?format=1500w">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58484" y="5147562"/>
            <a:ext cx="2778479" cy="94120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O.P.E. Family Support Center">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902294" y="2600948"/>
            <a:ext cx="2619375" cy="19050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9149023" y="4807586"/>
            <a:ext cx="2287235" cy="1047756"/>
          </a:xfrm>
          <a:prstGeom prst="rect">
            <a:avLst/>
          </a:prstGeom>
          <a:solidFill>
            <a:schemeClr val="tx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Mental health referral for therapy by age and region</a:t>
            </a:r>
          </a:p>
        </p:txBody>
      </p:sp>
    </p:spTree>
    <p:extLst>
      <p:ext uri="{BB962C8B-B14F-4D97-AF65-F5344CB8AC3E}">
        <p14:creationId xmlns:p14="http://schemas.microsoft.com/office/powerpoint/2010/main" val="36687102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7200" dirty="0" smtClean="0"/>
              <a:t>But really, is it too late?</a:t>
            </a:r>
            <a:endParaRPr lang="en-US" sz="7200" dirty="0"/>
          </a:p>
        </p:txBody>
      </p:sp>
      <p:sp>
        <p:nvSpPr>
          <p:cNvPr id="6" name="Text Placeholder 5"/>
          <p:cNvSpPr>
            <a:spLocks noGrp="1"/>
          </p:cNvSpPr>
          <p:nvPr>
            <p:ph type="body" idx="1"/>
          </p:nvPr>
        </p:nvSpPr>
        <p:spPr>
          <a:xfrm>
            <a:off x="3172204" y="5152791"/>
            <a:ext cx="8276084" cy="1066800"/>
          </a:xfrm>
        </p:spPr>
        <p:txBody>
          <a:bodyPr>
            <a:normAutofit/>
          </a:bodyPr>
          <a:lstStyle/>
          <a:p>
            <a:r>
              <a:rPr lang="en-US" sz="4000" dirty="0" smtClean="0"/>
              <a:t>The case for secondary prevention</a:t>
            </a:r>
            <a:endParaRPr lang="en-US" sz="4000" dirty="0"/>
          </a:p>
        </p:txBody>
      </p:sp>
      <p:sp>
        <p:nvSpPr>
          <p:cNvPr id="4" name="Slide Number Placeholder 3"/>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3821443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069848" y="1923393"/>
            <a:ext cx="10058400" cy="4461641"/>
          </a:xfrm>
        </p:spPr>
        <p:txBody>
          <a:bodyPr>
            <a:normAutofit fontScale="62500" lnSpcReduction="20000"/>
          </a:bodyPr>
          <a:lstStyle/>
          <a:p>
            <a:r>
              <a:rPr lang="en-US" dirty="0" err="1"/>
              <a:t>Felitti</a:t>
            </a:r>
            <a:r>
              <a:rPr lang="en-US" dirty="0"/>
              <a:t>, Vincent J et al. “Relationship of Childhood Abuse and Household Dysfunction to Many of the Leading Causes of Death in Adults.” American Journal of Preventive Medicine, Volume 14, Issue 4, 245-258</a:t>
            </a:r>
          </a:p>
          <a:p>
            <a:r>
              <a:rPr lang="en-US" dirty="0"/>
              <a:t>http://www.cdc.gov/violenceprevention/acestudy/index.html, accessed 24 Oct 2015.</a:t>
            </a:r>
          </a:p>
          <a:p>
            <a:r>
              <a:rPr lang="en-US" dirty="0"/>
              <a:t>“A Hidden Crisis: Findings on Adverse Childhood Experiences in California” Center for Youth Wellness</a:t>
            </a:r>
          </a:p>
          <a:p>
            <a:r>
              <a:rPr lang="en-US" dirty="0"/>
              <a:t>National Scientific Council on the Developing Child (2005/2014). Excessive Stress Disrupts the Architecture of the Developing Brain: Working Paper No. 3. Updated Edition. Retrieved from www.developingchild.harvard.edu.</a:t>
            </a:r>
          </a:p>
          <a:p>
            <a:r>
              <a:rPr lang="en-US" dirty="0"/>
              <a:t>Stevens, Jane Ellen. “The Adverse Childhood Experiences Study — the largest, most important public health study you never heard of — began in an obesity clinic.” 3 Oct 2012. Aces Too High. Web &lt;acestoohigh.com&gt; Accessed 25 Oct 2015</a:t>
            </a:r>
          </a:p>
          <a:p>
            <a:r>
              <a:rPr lang="en-US" dirty="0"/>
              <a:t>Randell KA, O’Malley D, Dowd M. Association of Parental Adverse Childhood Experiences and Current Child Adversity. JAMA </a:t>
            </a:r>
            <a:r>
              <a:rPr lang="en-US" dirty="0" err="1"/>
              <a:t>Pediatr</a:t>
            </a:r>
            <a:r>
              <a:rPr lang="en-US" dirty="0"/>
              <a:t>. 2015;169(8):786-787. doi:10.1001/jamapediatrics.2015.0269.</a:t>
            </a:r>
          </a:p>
          <a:p>
            <a:r>
              <a:rPr lang="en-US" dirty="0"/>
              <a:t>Center for the Developing Child at Harvard University. Web &lt; http://developingchild.harvard.edu/&gt; Accessed 25 Oct 2015.</a:t>
            </a:r>
          </a:p>
          <a:p>
            <a:r>
              <a:rPr lang="en-US" dirty="0"/>
              <a:t>“The ACE Study” CDC Injury Prevention &amp; Control: Division of Violence Prevention. Web. &lt; http://www.cdc.gov/violenceprevention/acestudy/index.html&gt; Accessed 24 Oct 2015.</a:t>
            </a:r>
          </a:p>
          <a:p>
            <a:r>
              <a:rPr lang="en-US" dirty="0"/>
              <a:t>Middlebrooks JS, </a:t>
            </a:r>
            <a:r>
              <a:rPr lang="en-US" dirty="0" err="1"/>
              <a:t>Audage</a:t>
            </a:r>
            <a:r>
              <a:rPr lang="en-US" dirty="0"/>
              <a:t> NC. “The Effects of Childhood Stress on Health Across the Lifespan.” Atlanta (GA): Centers for Disease Control and Prevention, National Center for Injury Prevention and Control; 2008</a:t>
            </a:r>
          </a:p>
          <a:p>
            <a:r>
              <a:rPr lang="en-US" dirty="0"/>
              <a:t>“Trauma Toolbox for Primary Care” American Academy of Pediatrics. 2014. Web &lt; https://www.aap.org/en-us/advocacy-and-policy/aap-health-initiatives/healthy-foster-care-america/Pages/Trauma-Guide.aspx&gt; Accessed 24 Oct 2015</a:t>
            </a:r>
          </a:p>
          <a:p>
            <a:r>
              <a:rPr lang="en-US" dirty="0"/>
              <a:t>Stevens, Jane Ellen. “To prevent childhood trauma, pediatricians screen children and their parents…and sometimes, just parents…for childhood trauma” 29 July 2014. Aces Too High. Web. &lt;acestoohigh.com&gt; Accessed 25 Oct 2015</a:t>
            </a:r>
          </a:p>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1265320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Adverse childhood experiences</a:t>
            </a:r>
            <a:endParaRPr lang="en-US" dirty="0"/>
          </a:p>
        </p:txBody>
      </p:sp>
      <p:sp>
        <p:nvSpPr>
          <p:cNvPr id="8" name="Content Placeholder 7"/>
          <p:cNvSpPr>
            <a:spLocks noGrp="1"/>
          </p:cNvSpPr>
          <p:nvPr>
            <p:ph sz="half" idx="2"/>
          </p:nvPr>
        </p:nvSpPr>
        <p:spPr>
          <a:xfrm>
            <a:off x="926973" y="2492760"/>
            <a:ext cx="4754880" cy="3138352"/>
          </a:xfrm>
        </p:spPr>
        <p:txBody>
          <a:bodyPr>
            <a:normAutofit lnSpcReduction="10000"/>
          </a:bodyPr>
          <a:lstStyle/>
          <a:p>
            <a:r>
              <a:rPr lang="en-US" dirty="0" smtClean="0"/>
              <a:t>Selected from literature regarding childhood trauma and patient-reported experiences</a:t>
            </a:r>
          </a:p>
          <a:p>
            <a:r>
              <a:rPr lang="en-US" dirty="0" smtClean="0"/>
              <a:t>In the original study 17,421 adults who were seen for initial evaluation at Kaiser responded to a survey self-reporting their childhood experiences</a:t>
            </a:r>
          </a:p>
          <a:p>
            <a:r>
              <a:rPr lang="en-US" dirty="0" smtClean="0"/>
              <a:t>What they found has now been replicated in numerous studies around the world</a:t>
            </a:r>
            <a:endParaRPr lang="en-US" dirty="0"/>
          </a:p>
        </p:txBody>
      </p:sp>
      <p:sp>
        <p:nvSpPr>
          <p:cNvPr id="9" name="TextBox 8"/>
          <p:cNvSpPr txBox="1"/>
          <p:nvPr/>
        </p:nvSpPr>
        <p:spPr>
          <a:xfrm>
            <a:off x="7910552" y="6322423"/>
            <a:ext cx="3493324" cy="276999"/>
          </a:xfrm>
          <a:prstGeom prst="rect">
            <a:avLst/>
          </a:prstGeom>
          <a:noFill/>
        </p:spPr>
        <p:txBody>
          <a:bodyPr wrap="square" rtlCol="0">
            <a:spAutoFit/>
          </a:bodyPr>
          <a:lstStyle/>
          <a:p>
            <a:r>
              <a:rPr lang="en-US" sz="1200" dirty="0" smtClean="0">
                <a:solidFill>
                  <a:schemeClr val="accent1"/>
                </a:solidFill>
              </a:rPr>
              <a:t>Source: Robert Wood Johnson Foundation, 2013</a:t>
            </a:r>
            <a:endParaRPr lang="en-US" sz="1200" dirty="0">
              <a:solidFill>
                <a:schemeClr val="accent1"/>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smtClean="0"/>
              <a:t>3</a:t>
            </a:fld>
            <a:endParaRPr lang="en-US" dirty="0"/>
          </a:p>
        </p:txBody>
      </p:sp>
      <p:pic>
        <p:nvPicPr>
          <p:cNvPr id="2" name="Picture 1"/>
          <p:cNvPicPr>
            <a:picLocks noChangeAspect="1"/>
          </p:cNvPicPr>
          <p:nvPr/>
        </p:nvPicPr>
        <p:blipFill>
          <a:blip r:embed="rId3"/>
          <a:stretch>
            <a:fillRect/>
          </a:stretch>
        </p:blipFill>
        <p:spPr>
          <a:xfrm>
            <a:off x="5853748" y="1855325"/>
            <a:ext cx="5550128" cy="4135205"/>
          </a:xfrm>
          <a:prstGeom prst="rect">
            <a:avLst/>
          </a:prstGeom>
        </p:spPr>
      </p:pic>
    </p:spTree>
    <p:extLst>
      <p:ext uri="{BB962C8B-B14F-4D97-AF65-F5344CB8AC3E}">
        <p14:creationId xmlns:p14="http://schemas.microsoft.com/office/powerpoint/2010/main" val="381946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t="13337"/>
          <a:stretch/>
        </p:blipFill>
        <p:spPr>
          <a:xfrm>
            <a:off x="1397603" y="1716667"/>
            <a:ext cx="9402890" cy="5026699"/>
          </a:xfrm>
          <a:prstGeom prst="rect">
            <a:avLst/>
          </a:prstGeom>
        </p:spPr>
      </p:pic>
      <p:sp>
        <p:nvSpPr>
          <p:cNvPr id="6" name="Title 5"/>
          <p:cNvSpPr>
            <a:spLocks noGrp="1"/>
          </p:cNvSpPr>
          <p:nvPr>
            <p:ph type="title"/>
          </p:nvPr>
        </p:nvSpPr>
        <p:spPr/>
        <p:txBody>
          <a:bodyPr/>
          <a:lstStyle/>
          <a:p>
            <a:r>
              <a:rPr lang="en-US" dirty="0" smtClean="0"/>
              <a:t>Prevalence of aces</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015558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Effect of ACEs on adult health</a:t>
            </a:r>
            <a:endParaRPr lang="en-US" dirty="0"/>
          </a:p>
        </p:txBody>
      </p:sp>
      <p:sp>
        <p:nvSpPr>
          <p:cNvPr id="8" name="Text Placeholder 7"/>
          <p:cNvSpPr>
            <a:spLocks noGrp="1"/>
          </p:cNvSpPr>
          <p:nvPr>
            <p:ph type="body" idx="1"/>
          </p:nvPr>
        </p:nvSpPr>
        <p:spPr>
          <a:xfrm>
            <a:off x="1567897" y="5160733"/>
            <a:ext cx="9052560" cy="1066800"/>
          </a:xfrm>
        </p:spPr>
        <p:txBody>
          <a:bodyPr>
            <a:noAutofit/>
          </a:bodyPr>
          <a:lstStyle/>
          <a:p>
            <a:r>
              <a:rPr lang="en-US" sz="4000" dirty="0" smtClean="0"/>
              <a:t>An adult with 4 or more ACEs, in comparison to an adult with 0 </a:t>
            </a:r>
            <a:r>
              <a:rPr lang="en-US" sz="4000" dirty="0" smtClean="0"/>
              <a:t>ACEs, </a:t>
            </a:r>
            <a:r>
              <a:rPr lang="en-US" sz="4000" dirty="0" smtClean="0"/>
              <a:t>is</a:t>
            </a:r>
            <a:endParaRPr lang="en-US" sz="4000"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808859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9848" y="484632"/>
            <a:ext cx="4754880" cy="1609344"/>
          </a:xfrm>
        </p:spPr>
        <p:txBody>
          <a:bodyPr/>
          <a:lstStyle/>
          <a:p>
            <a:r>
              <a:rPr lang="en-US" dirty="0" smtClean="0"/>
              <a:t>health behaviors</a:t>
            </a:r>
            <a:endParaRPr lang="en-US" dirty="0"/>
          </a:p>
        </p:txBody>
      </p:sp>
      <p:sp>
        <p:nvSpPr>
          <p:cNvPr id="5" name="Content Placeholder 4"/>
          <p:cNvSpPr>
            <a:spLocks noGrp="1"/>
          </p:cNvSpPr>
          <p:nvPr>
            <p:ph sz="half" idx="1"/>
          </p:nvPr>
        </p:nvSpPr>
        <p:spPr/>
        <p:txBody>
          <a:bodyPr/>
          <a:lstStyle/>
          <a:p>
            <a:r>
              <a:rPr lang="en-US" b="1" dirty="0" smtClean="0">
                <a:solidFill>
                  <a:schemeClr val="accent1"/>
                </a:solidFill>
              </a:rPr>
              <a:t>10.3</a:t>
            </a:r>
            <a:r>
              <a:rPr lang="en-US" dirty="0" smtClean="0"/>
              <a:t> times more likely to use </a:t>
            </a:r>
            <a:r>
              <a:rPr lang="en-US" b="1" dirty="0" smtClean="0">
                <a:solidFill>
                  <a:schemeClr val="accent6"/>
                </a:solidFill>
              </a:rPr>
              <a:t>injection drugs</a:t>
            </a:r>
          </a:p>
          <a:p>
            <a:r>
              <a:rPr lang="en-US" b="1" dirty="0" smtClean="0">
                <a:solidFill>
                  <a:schemeClr val="accent1"/>
                </a:solidFill>
              </a:rPr>
              <a:t>7.4</a:t>
            </a:r>
            <a:r>
              <a:rPr lang="en-US" dirty="0" smtClean="0"/>
              <a:t> times more likely to be an </a:t>
            </a:r>
            <a:r>
              <a:rPr lang="en-US" b="1" dirty="0" smtClean="0">
                <a:solidFill>
                  <a:schemeClr val="accent6"/>
                </a:solidFill>
              </a:rPr>
              <a:t>alcoholic</a:t>
            </a:r>
          </a:p>
          <a:p>
            <a:r>
              <a:rPr lang="en-US" b="1" dirty="0">
                <a:solidFill>
                  <a:schemeClr val="accent1"/>
                </a:solidFill>
              </a:rPr>
              <a:t>3.3</a:t>
            </a:r>
            <a:r>
              <a:rPr lang="en-US" dirty="0"/>
              <a:t> times more likely to engage in </a:t>
            </a:r>
            <a:r>
              <a:rPr lang="en-US" b="1" dirty="0">
                <a:solidFill>
                  <a:schemeClr val="accent6"/>
                </a:solidFill>
              </a:rPr>
              <a:t>risky sexual </a:t>
            </a:r>
            <a:r>
              <a:rPr lang="en-US" b="1" dirty="0" smtClean="0">
                <a:solidFill>
                  <a:schemeClr val="accent6"/>
                </a:solidFill>
              </a:rPr>
              <a:t>behavior</a:t>
            </a:r>
          </a:p>
          <a:p>
            <a:r>
              <a:rPr lang="en-US" b="1" dirty="0">
                <a:solidFill>
                  <a:schemeClr val="accent1"/>
                </a:solidFill>
              </a:rPr>
              <a:t>3.23</a:t>
            </a:r>
            <a:r>
              <a:rPr lang="en-US" dirty="0"/>
              <a:t> times more likely to </a:t>
            </a:r>
            <a:r>
              <a:rPr lang="en-US" b="1" dirty="0">
                <a:solidFill>
                  <a:schemeClr val="accent6"/>
                </a:solidFill>
              </a:rPr>
              <a:t>binge </a:t>
            </a:r>
            <a:r>
              <a:rPr lang="en-US" b="1" dirty="0" smtClean="0">
                <a:solidFill>
                  <a:schemeClr val="accent6"/>
                </a:solidFill>
              </a:rPr>
              <a:t>drink</a:t>
            </a:r>
          </a:p>
          <a:p>
            <a:r>
              <a:rPr lang="en-US" b="1" dirty="0">
                <a:solidFill>
                  <a:schemeClr val="accent1"/>
                </a:solidFill>
              </a:rPr>
              <a:t>2.93</a:t>
            </a:r>
            <a:r>
              <a:rPr lang="en-US" dirty="0"/>
              <a:t> times more likely to be a current </a:t>
            </a:r>
            <a:r>
              <a:rPr lang="en-US" b="1" dirty="0">
                <a:solidFill>
                  <a:schemeClr val="accent6"/>
                </a:solidFill>
              </a:rPr>
              <a:t>smoker</a:t>
            </a:r>
          </a:p>
          <a:p>
            <a:pPr marL="0" indent="0">
              <a:buNone/>
            </a:pPr>
            <a:endParaRPr lang="en-US" dirty="0"/>
          </a:p>
          <a:p>
            <a:endParaRPr lang="en-US" dirty="0" smtClean="0"/>
          </a:p>
        </p:txBody>
      </p:sp>
      <p:sp>
        <p:nvSpPr>
          <p:cNvPr id="6" name="Content Placeholder 5"/>
          <p:cNvSpPr>
            <a:spLocks noGrp="1"/>
          </p:cNvSpPr>
          <p:nvPr>
            <p:ph sz="half" idx="2"/>
          </p:nvPr>
        </p:nvSpPr>
        <p:spPr>
          <a:xfrm>
            <a:off x="6511183" y="2194560"/>
            <a:ext cx="4754880" cy="3977640"/>
          </a:xfrm>
        </p:spPr>
        <p:txBody>
          <a:bodyPr/>
          <a:lstStyle/>
          <a:p>
            <a:r>
              <a:rPr lang="en-US" b="1" dirty="0" smtClean="0">
                <a:solidFill>
                  <a:schemeClr val="accent1"/>
                </a:solidFill>
              </a:rPr>
              <a:t>12.2</a:t>
            </a:r>
            <a:r>
              <a:rPr lang="en-US" dirty="0" smtClean="0"/>
              <a:t> </a:t>
            </a:r>
            <a:r>
              <a:rPr lang="en-US" dirty="0"/>
              <a:t>times more likely to </a:t>
            </a:r>
            <a:r>
              <a:rPr lang="en-US" b="1" dirty="0">
                <a:solidFill>
                  <a:schemeClr val="accent6"/>
                </a:solidFill>
              </a:rPr>
              <a:t>attempt </a:t>
            </a:r>
            <a:r>
              <a:rPr lang="en-US" b="1" dirty="0" smtClean="0">
                <a:solidFill>
                  <a:schemeClr val="accent6"/>
                </a:solidFill>
              </a:rPr>
              <a:t>suicide</a:t>
            </a:r>
          </a:p>
          <a:p>
            <a:r>
              <a:rPr lang="en-US" b="1" dirty="0">
                <a:solidFill>
                  <a:schemeClr val="accent1"/>
                </a:solidFill>
              </a:rPr>
              <a:t>5.13</a:t>
            </a:r>
            <a:r>
              <a:rPr lang="en-US" dirty="0"/>
              <a:t> times more likely to suffer from </a:t>
            </a:r>
            <a:r>
              <a:rPr lang="en-US" b="1" dirty="0" smtClean="0">
                <a:solidFill>
                  <a:schemeClr val="accent6"/>
                </a:solidFill>
              </a:rPr>
              <a:t>depression</a:t>
            </a:r>
          </a:p>
          <a:p>
            <a:r>
              <a:rPr lang="en-US" b="1" dirty="0" smtClean="0">
                <a:solidFill>
                  <a:schemeClr val="accent1"/>
                </a:solidFill>
              </a:rPr>
              <a:t>4.22</a:t>
            </a:r>
            <a:r>
              <a:rPr lang="en-US" b="1" dirty="0" smtClean="0">
                <a:solidFill>
                  <a:schemeClr val="accent6"/>
                </a:solidFill>
              </a:rPr>
              <a:t> </a:t>
            </a:r>
            <a:r>
              <a:rPr lang="en-US" dirty="0" smtClean="0"/>
              <a:t>times more likely to be diagnosed with </a:t>
            </a:r>
            <a:r>
              <a:rPr lang="en-US" b="1" dirty="0" smtClean="0">
                <a:solidFill>
                  <a:schemeClr val="accent6"/>
                </a:solidFill>
              </a:rPr>
              <a:t>dementia</a:t>
            </a:r>
            <a:endParaRPr lang="en-US" b="1" dirty="0">
              <a:solidFill>
                <a:schemeClr val="accent6"/>
              </a:solidFill>
            </a:endParaRPr>
          </a:p>
        </p:txBody>
      </p:sp>
      <p:sp>
        <p:nvSpPr>
          <p:cNvPr id="7" name="Title 3"/>
          <p:cNvSpPr txBox="1">
            <a:spLocks/>
          </p:cNvSpPr>
          <p:nvPr/>
        </p:nvSpPr>
        <p:spPr>
          <a:xfrm>
            <a:off x="6504279" y="482158"/>
            <a:ext cx="475488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dirty="0" smtClean="0"/>
              <a:t>Mental health</a:t>
            </a:r>
            <a:endParaRPr lang="en-US" dirty="0"/>
          </a:p>
        </p:txBody>
      </p:sp>
      <p:cxnSp>
        <p:nvCxnSpPr>
          <p:cNvPr id="9" name="Straight Connector 8"/>
          <p:cNvCxnSpPr/>
          <p:nvPr/>
        </p:nvCxnSpPr>
        <p:spPr>
          <a:xfrm>
            <a:off x="6090558" y="482158"/>
            <a:ext cx="0" cy="56900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585011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serious disease</a:t>
            </a:r>
            <a:endParaRPr lang="en-US" dirty="0"/>
          </a:p>
        </p:txBody>
      </p:sp>
      <p:sp>
        <p:nvSpPr>
          <p:cNvPr id="3" name="Content Placeholder 2"/>
          <p:cNvSpPr>
            <a:spLocks noGrp="1"/>
          </p:cNvSpPr>
          <p:nvPr>
            <p:ph idx="1"/>
          </p:nvPr>
        </p:nvSpPr>
        <p:spPr>
          <a:xfrm>
            <a:off x="1052869" y="2121408"/>
            <a:ext cx="4711117" cy="4050792"/>
          </a:xfrm>
        </p:spPr>
        <p:txBody>
          <a:bodyPr>
            <a:noAutofit/>
          </a:bodyPr>
          <a:lstStyle/>
          <a:p>
            <a:r>
              <a:rPr lang="en-US" b="1" dirty="0" smtClean="0">
                <a:solidFill>
                  <a:schemeClr val="accent1"/>
                </a:solidFill>
              </a:rPr>
              <a:t>2.42</a:t>
            </a:r>
            <a:r>
              <a:rPr lang="en-US" dirty="0" smtClean="0"/>
              <a:t> times more likely to have </a:t>
            </a:r>
            <a:r>
              <a:rPr lang="en-US" b="1" dirty="0" smtClean="0">
                <a:solidFill>
                  <a:schemeClr val="accent6"/>
                </a:solidFill>
              </a:rPr>
              <a:t>COPD</a:t>
            </a:r>
          </a:p>
          <a:p>
            <a:r>
              <a:rPr lang="en-US" b="1" dirty="0" smtClean="0">
                <a:solidFill>
                  <a:schemeClr val="accent1"/>
                </a:solidFill>
              </a:rPr>
              <a:t>2.4</a:t>
            </a:r>
            <a:r>
              <a:rPr lang="en-US" dirty="0" smtClean="0"/>
              <a:t> times more likely to have a </a:t>
            </a:r>
            <a:r>
              <a:rPr lang="en-US" b="1" dirty="0" smtClean="0">
                <a:solidFill>
                  <a:schemeClr val="accent6"/>
                </a:solidFill>
              </a:rPr>
              <a:t>stroke</a:t>
            </a:r>
          </a:p>
          <a:p>
            <a:r>
              <a:rPr lang="en-US" b="1" dirty="0" smtClean="0">
                <a:solidFill>
                  <a:schemeClr val="accent1"/>
                </a:solidFill>
              </a:rPr>
              <a:t>2.2</a:t>
            </a:r>
            <a:r>
              <a:rPr lang="en-US" dirty="0" smtClean="0"/>
              <a:t> times more likely to have </a:t>
            </a:r>
            <a:r>
              <a:rPr lang="en-US" b="1" dirty="0" smtClean="0">
                <a:solidFill>
                  <a:schemeClr val="accent6"/>
                </a:solidFill>
              </a:rPr>
              <a:t>ischemic heart disease</a:t>
            </a:r>
          </a:p>
          <a:p>
            <a:r>
              <a:rPr lang="en-US" b="1" dirty="0" smtClean="0">
                <a:solidFill>
                  <a:schemeClr val="accent1"/>
                </a:solidFill>
              </a:rPr>
              <a:t>1.9</a:t>
            </a:r>
            <a:r>
              <a:rPr lang="en-US" dirty="0" smtClean="0"/>
              <a:t> times more likely to have </a:t>
            </a:r>
            <a:r>
              <a:rPr lang="en-US" b="1" dirty="0" smtClean="0">
                <a:solidFill>
                  <a:schemeClr val="accent6"/>
                </a:solidFill>
              </a:rPr>
              <a:t>cancer</a:t>
            </a:r>
          </a:p>
          <a:p>
            <a:r>
              <a:rPr lang="en-US" b="1" dirty="0" smtClean="0">
                <a:solidFill>
                  <a:schemeClr val="accent1"/>
                </a:solidFill>
              </a:rPr>
              <a:t>1.86</a:t>
            </a:r>
            <a:r>
              <a:rPr lang="en-US" dirty="0" smtClean="0"/>
              <a:t> times more likely to have </a:t>
            </a:r>
            <a:r>
              <a:rPr lang="en-US" b="1" dirty="0" smtClean="0">
                <a:solidFill>
                  <a:schemeClr val="accent6"/>
                </a:solidFill>
              </a:rPr>
              <a:t>asthma</a:t>
            </a:r>
          </a:p>
          <a:p>
            <a:r>
              <a:rPr lang="en-US" b="1" dirty="0" smtClean="0">
                <a:solidFill>
                  <a:schemeClr val="accent1"/>
                </a:solidFill>
              </a:rPr>
              <a:t>1.69</a:t>
            </a:r>
            <a:r>
              <a:rPr lang="en-US" dirty="0" smtClean="0"/>
              <a:t> times more likely to have </a:t>
            </a:r>
            <a:r>
              <a:rPr lang="en-US" b="1" dirty="0" smtClean="0">
                <a:solidFill>
                  <a:schemeClr val="accent6"/>
                </a:solidFill>
              </a:rPr>
              <a:t>kidney disease</a:t>
            </a:r>
          </a:p>
          <a:p>
            <a:r>
              <a:rPr lang="en-US" b="1" dirty="0" smtClean="0">
                <a:solidFill>
                  <a:schemeClr val="accent1"/>
                </a:solidFill>
              </a:rPr>
              <a:t>1.6</a:t>
            </a:r>
            <a:r>
              <a:rPr lang="en-US" dirty="0" smtClean="0"/>
              <a:t> times more likely to have </a:t>
            </a:r>
            <a:r>
              <a:rPr lang="en-US" b="1" dirty="0" smtClean="0">
                <a:solidFill>
                  <a:schemeClr val="accent6"/>
                </a:solidFill>
              </a:rPr>
              <a:t>diabetes</a:t>
            </a:r>
          </a:p>
          <a:p>
            <a:pPr marL="0" indent="0">
              <a:buNone/>
            </a:pPr>
            <a:endParaRPr lang="en-US" dirty="0" smtClean="0"/>
          </a:p>
          <a:p>
            <a:endParaRPr lang="en-US" dirty="0"/>
          </a:p>
        </p:txBody>
      </p:sp>
      <p:sp>
        <p:nvSpPr>
          <p:cNvPr id="4" name="Content Placeholder 5"/>
          <p:cNvSpPr txBox="1">
            <a:spLocks/>
          </p:cNvSpPr>
          <p:nvPr/>
        </p:nvSpPr>
        <p:spPr>
          <a:xfrm>
            <a:off x="6417131" y="2121408"/>
            <a:ext cx="4754880" cy="3977640"/>
          </a:xfrm>
          <a:prstGeom prst="rect">
            <a:avLst/>
          </a:prstGeom>
        </p:spPr>
        <p:txBody>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b="1" dirty="0">
                <a:solidFill>
                  <a:schemeClr val="accent1"/>
                </a:solidFill>
              </a:rPr>
              <a:t>11.6</a:t>
            </a:r>
            <a:r>
              <a:rPr lang="en-US" b="1" dirty="0">
                <a:solidFill>
                  <a:schemeClr val="accent6"/>
                </a:solidFill>
              </a:rPr>
              <a:t> </a:t>
            </a:r>
            <a:r>
              <a:rPr lang="en-US" dirty="0"/>
              <a:t>times more likely to report being </a:t>
            </a:r>
            <a:r>
              <a:rPr lang="en-US" b="1" dirty="0">
                <a:solidFill>
                  <a:schemeClr val="accent6"/>
                </a:solidFill>
              </a:rPr>
              <a:t>forced to have sex after the age of 18</a:t>
            </a:r>
          </a:p>
          <a:p>
            <a:r>
              <a:rPr lang="en-US" b="1" dirty="0" smtClean="0">
                <a:solidFill>
                  <a:schemeClr val="accent1"/>
                </a:solidFill>
              </a:rPr>
              <a:t>3.2</a:t>
            </a:r>
            <a:r>
              <a:rPr lang="en-US" b="1" dirty="0" smtClean="0">
                <a:solidFill>
                  <a:schemeClr val="accent6"/>
                </a:solidFill>
              </a:rPr>
              <a:t> </a:t>
            </a:r>
            <a:r>
              <a:rPr lang="en-US" dirty="0"/>
              <a:t>times more likely to report </a:t>
            </a:r>
            <a:r>
              <a:rPr lang="en-US" dirty="0" smtClean="0"/>
              <a:t>having </a:t>
            </a:r>
            <a:r>
              <a:rPr lang="en-US" b="1" dirty="0" smtClean="0">
                <a:solidFill>
                  <a:schemeClr val="accent6"/>
                </a:solidFill>
              </a:rPr>
              <a:t>50 or more sexual partners</a:t>
            </a:r>
            <a:endParaRPr lang="en-US" b="1" dirty="0" smtClean="0">
              <a:solidFill>
                <a:schemeClr val="accent1"/>
              </a:solidFill>
            </a:endParaRPr>
          </a:p>
          <a:p>
            <a:r>
              <a:rPr lang="en-US" b="1" dirty="0" smtClean="0">
                <a:solidFill>
                  <a:schemeClr val="accent1"/>
                </a:solidFill>
              </a:rPr>
              <a:t>A </a:t>
            </a:r>
            <a:r>
              <a:rPr lang="en-US" b="1" dirty="0" smtClean="0">
                <a:solidFill>
                  <a:schemeClr val="accent1"/>
                </a:solidFill>
              </a:rPr>
              <a:t>woman with 3 violent ACEs is 3.3 </a:t>
            </a:r>
            <a:r>
              <a:rPr lang="en-US" dirty="0" smtClean="0"/>
              <a:t> times more likely to </a:t>
            </a:r>
            <a:r>
              <a:rPr lang="en-US" b="1" dirty="0" smtClean="0">
                <a:solidFill>
                  <a:schemeClr val="accent6"/>
                </a:solidFill>
              </a:rPr>
              <a:t>become a victim of intimate partner violence</a:t>
            </a:r>
          </a:p>
          <a:p>
            <a:r>
              <a:rPr lang="en-US" b="1" dirty="0" smtClean="0">
                <a:solidFill>
                  <a:schemeClr val="accent1"/>
                </a:solidFill>
              </a:rPr>
              <a:t>A man with 3 or more violent ACEs is 3.8</a:t>
            </a:r>
            <a:r>
              <a:rPr lang="en-US" dirty="0" smtClean="0"/>
              <a:t> times more likely to </a:t>
            </a:r>
            <a:r>
              <a:rPr lang="en-US" b="1" dirty="0" smtClean="0">
                <a:solidFill>
                  <a:schemeClr val="accent6"/>
                </a:solidFill>
              </a:rPr>
              <a:t>perpetrate intimate partner </a:t>
            </a:r>
            <a:r>
              <a:rPr lang="en-US" b="1" dirty="0" smtClean="0">
                <a:solidFill>
                  <a:schemeClr val="accent6"/>
                </a:solidFill>
              </a:rPr>
              <a:t>violence</a:t>
            </a:r>
            <a:endParaRPr lang="en-US" b="1" dirty="0" smtClean="0">
              <a:solidFill>
                <a:schemeClr val="accent6"/>
              </a:solidFill>
            </a:endParaRPr>
          </a:p>
        </p:txBody>
      </p:sp>
      <p:sp>
        <p:nvSpPr>
          <p:cNvPr id="5" name="Title 3"/>
          <p:cNvSpPr txBox="1">
            <a:spLocks/>
          </p:cNvSpPr>
          <p:nvPr/>
        </p:nvSpPr>
        <p:spPr>
          <a:xfrm>
            <a:off x="6504279" y="482158"/>
            <a:ext cx="4754880" cy="16093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dirty="0" smtClean="0"/>
              <a:t>Sexual health</a:t>
            </a:r>
            <a:endParaRPr lang="en-US" dirty="0"/>
          </a:p>
        </p:txBody>
      </p:sp>
      <p:cxnSp>
        <p:nvCxnSpPr>
          <p:cNvPr id="6" name="Straight Connector 5"/>
          <p:cNvCxnSpPr/>
          <p:nvPr/>
        </p:nvCxnSpPr>
        <p:spPr>
          <a:xfrm>
            <a:off x="6090558" y="482158"/>
            <a:ext cx="0" cy="56900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382049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Ace pyramid</a:t>
            </a:r>
            <a:endParaRPr lang="en-US" dirty="0"/>
          </a:p>
        </p:txBody>
      </p:sp>
      <p:pic>
        <p:nvPicPr>
          <p:cNvPr id="1026" name="Picture 2" descr="ace pyrami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63539" y="2265305"/>
            <a:ext cx="5709656" cy="34660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15098" y="1643956"/>
            <a:ext cx="5012871" cy="1785104"/>
          </a:xfrm>
          <a:prstGeom prst="rect">
            <a:avLst/>
          </a:prstGeom>
          <a:ln w="57150">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2200" dirty="0" smtClean="0"/>
              <a:t>If </a:t>
            </a:r>
            <a:r>
              <a:rPr lang="en-US" sz="2200" dirty="0"/>
              <a:t>risk factors for disease, disability, and early mortality are not randomly distributed, what influences precede the adoption or development of them?</a:t>
            </a:r>
          </a:p>
        </p:txBody>
      </p:sp>
      <p:sp>
        <p:nvSpPr>
          <p:cNvPr id="6" name="TextBox 5"/>
          <p:cNvSpPr txBox="1"/>
          <p:nvPr/>
        </p:nvSpPr>
        <p:spPr>
          <a:xfrm>
            <a:off x="6515098" y="3969678"/>
            <a:ext cx="5012871" cy="1785104"/>
          </a:xfrm>
          <a:prstGeom prst="rect">
            <a:avLst/>
          </a:prstGeom>
          <a:ln w="57150">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2200" dirty="0" smtClean="0"/>
              <a:t>ACEs occur across the socioeconomic spectrum and correlate to, in a dose-dependent manner, poor health outcomes in adulthood.</a:t>
            </a:r>
            <a:endParaRPr lang="en-US" sz="2200" dirty="0"/>
          </a:p>
        </p:txBody>
      </p:sp>
      <p:sp>
        <p:nvSpPr>
          <p:cNvPr id="5" name="Slide Number Placeholder 4"/>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9131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67128" y="1225296"/>
            <a:ext cx="9605772" cy="3520440"/>
          </a:xfrm>
        </p:spPr>
        <p:txBody>
          <a:bodyPr>
            <a:normAutofit/>
          </a:bodyPr>
          <a:lstStyle/>
          <a:p>
            <a:r>
              <a:rPr lang="en-US" sz="6600" dirty="0" smtClean="0"/>
              <a:t>Well it’s too late now, right?</a:t>
            </a:r>
            <a:endParaRPr lang="en-US" sz="6600" dirty="0"/>
          </a:p>
        </p:txBody>
      </p:sp>
      <p:sp>
        <p:nvSpPr>
          <p:cNvPr id="5" name="Text Placeholder 4"/>
          <p:cNvSpPr>
            <a:spLocks noGrp="1"/>
          </p:cNvSpPr>
          <p:nvPr>
            <p:ph type="body" idx="1"/>
          </p:nvPr>
        </p:nvSpPr>
        <p:spPr>
          <a:xfrm>
            <a:off x="4010297" y="5003726"/>
            <a:ext cx="7762603" cy="1066800"/>
          </a:xfrm>
        </p:spPr>
        <p:txBody>
          <a:bodyPr>
            <a:normAutofit/>
          </a:bodyPr>
          <a:lstStyle/>
          <a:p>
            <a:r>
              <a:rPr lang="en-US" sz="4000" dirty="0" smtClean="0"/>
              <a:t>The case for primary prevention</a:t>
            </a:r>
            <a:endParaRPr lang="en-US" sz="4000"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2151219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3659</TotalTime>
  <Words>3761</Words>
  <Application>Microsoft Office PowerPoint</Application>
  <PresentationFormat>Widescreen</PresentationFormat>
  <Paragraphs>281</Paragraphs>
  <Slides>25</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Rockwell</vt:lpstr>
      <vt:lpstr>Rockwell Condensed</vt:lpstr>
      <vt:lpstr>Wingdings</vt:lpstr>
      <vt:lpstr>Wood Type</vt:lpstr>
      <vt:lpstr>Adverse childhood experiences</vt:lpstr>
      <vt:lpstr>Origins</vt:lpstr>
      <vt:lpstr>Adverse childhood experiences</vt:lpstr>
      <vt:lpstr>Prevalence of aces</vt:lpstr>
      <vt:lpstr>Effect of ACEs on adult health</vt:lpstr>
      <vt:lpstr>health behaviors</vt:lpstr>
      <vt:lpstr>serious disease</vt:lpstr>
      <vt:lpstr>The Ace pyramid</vt:lpstr>
      <vt:lpstr>Well it’s too late now, right?</vt:lpstr>
      <vt:lpstr>Aces can cause toxic stress</vt:lpstr>
      <vt:lpstr>Developmental effects</vt:lpstr>
      <vt:lpstr>Early intervention</vt:lpstr>
      <vt:lpstr>Addressing aces &amp; trauma</vt:lpstr>
      <vt:lpstr>When to intervene</vt:lpstr>
      <vt:lpstr>Barriers to identifying aces </vt:lpstr>
      <vt:lpstr>Overcoming these barriers</vt:lpstr>
      <vt:lpstr>PowerPoint Presentation</vt:lpstr>
      <vt:lpstr>The CYW model</vt:lpstr>
      <vt:lpstr>Strategic interviewing</vt:lpstr>
      <vt:lpstr>Treatment – educational resources</vt:lpstr>
      <vt:lpstr>PowerPoint Presentation</vt:lpstr>
      <vt:lpstr>PowerPoint Presentation</vt:lpstr>
      <vt:lpstr>Treatment – county resources</vt:lpstr>
      <vt:lpstr>But really, is it too late?</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Adverse childhood experiences</dc:title>
  <dc:creator>Tiffany</dc:creator>
  <cp:lastModifiedBy>Tiffany</cp:lastModifiedBy>
  <cp:revision>108</cp:revision>
  <dcterms:created xsi:type="dcterms:W3CDTF">2015-10-25T07:44:27Z</dcterms:created>
  <dcterms:modified xsi:type="dcterms:W3CDTF">2015-10-28T08:08:30Z</dcterms:modified>
</cp:coreProperties>
</file>